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7" r:id="rId4"/>
    <p:sldId id="262" r:id="rId5"/>
    <p:sldId id="263" r:id="rId6"/>
    <p:sldId id="270" r:id="rId7"/>
    <p:sldId id="273" r:id="rId8"/>
    <p:sldId id="279" r:id="rId9"/>
    <p:sldId id="278" r:id="rId10"/>
    <p:sldId id="271" r:id="rId11"/>
    <p:sldId id="272" r:id="rId12"/>
    <p:sldId id="260" r:id="rId13"/>
    <p:sldId id="257" r:id="rId14"/>
    <p:sldId id="276" r:id="rId15"/>
    <p:sldId id="275" r:id="rId16"/>
    <p:sldId id="274" r:id="rId17"/>
    <p:sldId id="281" r:id="rId18"/>
    <p:sldId id="280" r:id="rId19"/>
    <p:sldId id="26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FA755-5FD2-4463-A5A1-51BA908E8127}" v="31" dt="2021-11-16T20:58:00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CC606-76DF-4667-9BB4-D97065E0C3B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28C-7C7B-47A1-B443-F5C54AE623FC}">
      <dgm:prSet phldrT="[Text]" custT="1"/>
      <dgm:spPr/>
      <dgm:t>
        <a:bodyPr/>
        <a:lstStyle/>
        <a:p>
          <a:r>
            <a:rPr lang="en-US" sz="1600" b="1" dirty="0">
              <a:latin typeface="Baskerville Old Face" panose="02020602080505020303" pitchFamily="18" charset="0"/>
            </a:rPr>
            <a:t>Leadership</a:t>
          </a:r>
          <a:r>
            <a:rPr lang="en-US" sz="1500" dirty="0">
              <a:latin typeface="Baskerville Old Face" panose="02020602080505020303" pitchFamily="18" charset="0"/>
            </a:rPr>
            <a:t>:  To ensure the  school community understands and promotes a distinctive vision for student achievement and accountability as identified by specific, measurable, ambitious, results orientated  and timely goals that reflect urgent priorities aligned to vision and mission.</a:t>
          </a:r>
        </a:p>
      </dgm:t>
    </dgm:pt>
    <dgm:pt modelId="{D0DCA030-EE14-4A4C-B860-2A747709B9AB}" type="parTrans" cxnId="{019CA7E0-A664-4303-B007-472AADDA9213}">
      <dgm:prSet/>
      <dgm:spPr/>
      <dgm:t>
        <a:bodyPr/>
        <a:lstStyle/>
        <a:p>
          <a:endParaRPr lang="en-US"/>
        </a:p>
      </dgm:t>
    </dgm:pt>
    <dgm:pt modelId="{7A4AA7A0-B636-4D71-9A5E-C79011D00FE2}" type="sibTrans" cxnId="{019CA7E0-A664-4303-B007-472AADDA9213}">
      <dgm:prSet/>
      <dgm:spPr/>
      <dgm:t>
        <a:bodyPr/>
        <a:lstStyle/>
        <a:p>
          <a:endParaRPr lang="en-US"/>
        </a:p>
      </dgm:t>
    </dgm:pt>
    <dgm:pt modelId="{EDD1A11E-8770-4CF6-B7A4-19A65A3DAFE8}">
      <dgm:prSet phldrT="[Text]" custT="1"/>
      <dgm:spPr/>
      <dgm:t>
        <a:bodyPr/>
        <a:lstStyle/>
        <a:p>
          <a:r>
            <a:rPr lang="en-US" sz="1200" b="1">
              <a:latin typeface="Baskerville Old Face" panose="02020602080505020303" pitchFamily="18" charset="0"/>
            </a:rPr>
            <a:t>Curriculum</a:t>
          </a:r>
          <a:r>
            <a:rPr lang="en-US" sz="1000">
              <a:latin typeface="Baskerville Old Face" panose="02020602080505020303" pitchFamily="18" charset="0"/>
            </a:rPr>
            <a:t>:  To ensure the district has a cohesive &amp;  comprehensive curricula aligned to NYS standards in all content areas K -12.</a:t>
          </a:r>
        </a:p>
      </dgm:t>
    </dgm:pt>
    <dgm:pt modelId="{FED8B5C7-A996-4544-939B-07509D9A030D}" type="parTrans" cxnId="{CBC26B9A-0130-4AD4-8BE3-8DA7A5B9BEC6}">
      <dgm:prSet/>
      <dgm:spPr/>
      <dgm:t>
        <a:bodyPr/>
        <a:lstStyle/>
        <a:p>
          <a:endParaRPr lang="en-US"/>
        </a:p>
      </dgm:t>
    </dgm:pt>
    <dgm:pt modelId="{C8342E31-D6F2-4D7A-B44F-000979A12F57}" type="sibTrans" cxnId="{CBC26B9A-0130-4AD4-8BE3-8DA7A5B9BEC6}">
      <dgm:prSet/>
      <dgm:spPr/>
      <dgm:t>
        <a:bodyPr/>
        <a:lstStyle/>
        <a:p>
          <a:endParaRPr lang="en-US"/>
        </a:p>
      </dgm:t>
    </dgm:pt>
    <dgm:pt modelId="{57283864-3E4C-4227-8C26-B76B13273486}">
      <dgm:prSet phldrT="[Text]" custT="1"/>
      <dgm:spPr/>
      <dgm:t>
        <a:bodyPr/>
        <a:lstStyle/>
        <a:p>
          <a:r>
            <a:rPr lang="en-US" sz="1200" b="1" dirty="0">
              <a:latin typeface="Baskerville Old Face" panose="02020602080505020303" pitchFamily="18" charset="0"/>
            </a:rPr>
            <a:t>Pedagogy</a:t>
          </a:r>
          <a:r>
            <a:rPr lang="en-US" sz="1000" dirty="0">
              <a:latin typeface="Baskerville Old Face" panose="02020602080505020303" pitchFamily="18" charset="0"/>
            </a:rPr>
            <a:t>: To ensure teachers understand and utilize research- based strategies that are responsive to students' strengths and needs leading to high levels of engagement and inquiry.</a:t>
          </a:r>
        </a:p>
      </dgm:t>
    </dgm:pt>
    <dgm:pt modelId="{21912A06-A8CB-4646-9B1E-5FD969EC5AF1}" type="parTrans" cxnId="{70FC5082-6EB7-47E4-89F7-31675D8F30A6}">
      <dgm:prSet/>
      <dgm:spPr/>
      <dgm:t>
        <a:bodyPr/>
        <a:lstStyle/>
        <a:p>
          <a:endParaRPr lang="en-US"/>
        </a:p>
      </dgm:t>
    </dgm:pt>
    <dgm:pt modelId="{7AEF8047-4121-4AAA-A34F-FC5F45C7FD00}" type="sibTrans" cxnId="{70FC5082-6EB7-47E4-89F7-31675D8F30A6}">
      <dgm:prSet/>
      <dgm:spPr/>
      <dgm:t>
        <a:bodyPr/>
        <a:lstStyle/>
        <a:p>
          <a:endParaRPr lang="en-US"/>
        </a:p>
      </dgm:t>
    </dgm:pt>
    <dgm:pt modelId="{4728AB1A-FE86-4EE9-8719-A797165EECF4}">
      <dgm:prSet phldrT="[Text]" custT="1"/>
      <dgm:spPr/>
      <dgm:t>
        <a:bodyPr/>
        <a:lstStyle/>
        <a:p>
          <a:r>
            <a:rPr lang="en-US" sz="1200" b="1"/>
            <a:t>Family Engagement</a:t>
          </a:r>
          <a:r>
            <a:rPr lang="en-US" sz="1000"/>
            <a:t>:  To ensure the school community partners with families and community agencies to promote and provide professional development across all areas to support student success. </a:t>
          </a:r>
        </a:p>
      </dgm:t>
    </dgm:pt>
    <dgm:pt modelId="{010D472D-07E8-4D78-A36F-BC0327CBCAF6}" type="parTrans" cxnId="{CB98F3D4-447B-43BA-876B-AFF13B0DB163}">
      <dgm:prSet/>
      <dgm:spPr/>
      <dgm:t>
        <a:bodyPr/>
        <a:lstStyle/>
        <a:p>
          <a:endParaRPr lang="en-US"/>
        </a:p>
      </dgm:t>
    </dgm:pt>
    <dgm:pt modelId="{ECA5D889-8EF9-43D2-B8D3-771A70ADDF81}" type="sibTrans" cxnId="{CB98F3D4-447B-43BA-876B-AFF13B0DB163}">
      <dgm:prSet/>
      <dgm:spPr/>
      <dgm:t>
        <a:bodyPr/>
        <a:lstStyle/>
        <a:p>
          <a:endParaRPr lang="en-US"/>
        </a:p>
      </dgm:t>
    </dgm:pt>
    <dgm:pt modelId="{E4AC2C71-4E8F-494F-A1F9-B6526F172910}">
      <dgm:prSet phldrT="[Text]" custT="1"/>
      <dgm:spPr/>
      <dgm:t>
        <a:bodyPr/>
        <a:lstStyle/>
        <a:p>
          <a:r>
            <a:rPr lang="en-US" sz="1200" b="1" dirty="0">
              <a:latin typeface="Baskerville Old Face" panose="02020602080505020303" pitchFamily="18" charset="0"/>
            </a:rPr>
            <a:t>Social/Emotional:</a:t>
          </a:r>
          <a:r>
            <a:rPr lang="en-US" sz="1000" dirty="0">
              <a:latin typeface="Baskerville Old Face" panose="02020602080505020303" pitchFamily="18" charset="0"/>
            </a:rPr>
            <a:t>  To ensure there is a strategic and comprehensive K-12 system of support that addresses both academic and social emotional barriers impacting achievement</a:t>
          </a:r>
          <a:r>
            <a:rPr lang="en-US" sz="900" dirty="0"/>
            <a:t>. </a:t>
          </a:r>
        </a:p>
      </dgm:t>
    </dgm:pt>
    <dgm:pt modelId="{C50B8B73-B5E0-44B9-8609-37260F79A8D8}" type="parTrans" cxnId="{1DAD1420-5665-430A-9973-3B15A3A23733}">
      <dgm:prSet/>
      <dgm:spPr/>
      <dgm:t>
        <a:bodyPr/>
        <a:lstStyle/>
        <a:p>
          <a:endParaRPr lang="en-US"/>
        </a:p>
      </dgm:t>
    </dgm:pt>
    <dgm:pt modelId="{94CDE01A-9C4C-4870-BD2F-80F04944CE82}" type="sibTrans" cxnId="{1DAD1420-5665-430A-9973-3B15A3A23733}">
      <dgm:prSet/>
      <dgm:spPr/>
      <dgm:t>
        <a:bodyPr/>
        <a:lstStyle/>
        <a:p>
          <a:endParaRPr lang="en-US"/>
        </a:p>
      </dgm:t>
    </dgm:pt>
    <dgm:pt modelId="{A79C8B9D-1466-4FDF-AF48-769BDFD509D9}">
      <dgm:prSet/>
      <dgm:spPr/>
    </dgm:pt>
    <dgm:pt modelId="{B22E1E06-0BA8-475C-B6F7-E10F992FC37A}" type="parTrans" cxnId="{ABDDD148-3922-4252-A7C2-B0E9257DF8C1}">
      <dgm:prSet/>
      <dgm:spPr/>
      <dgm:t>
        <a:bodyPr/>
        <a:lstStyle/>
        <a:p>
          <a:endParaRPr lang="en-US"/>
        </a:p>
      </dgm:t>
    </dgm:pt>
    <dgm:pt modelId="{30FB0BD0-7ACB-4A0D-872A-9889E66EAC0E}" type="sibTrans" cxnId="{ABDDD148-3922-4252-A7C2-B0E9257DF8C1}">
      <dgm:prSet/>
      <dgm:spPr/>
      <dgm:t>
        <a:bodyPr/>
        <a:lstStyle/>
        <a:p>
          <a:endParaRPr lang="en-US"/>
        </a:p>
      </dgm:t>
    </dgm:pt>
    <dgm:pt modelId="{54FFBE40-52F6-4C31-9747-74BF9255C683}" type="pres">
      <dgm:prSet presAssocID="{DF7CC606-76DF-4667-9BB4-D97065E0C3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1B81F1-406E-45B7-ADC0-F535C9BF3324}" type="pres">
      <dgm:prSet presAssocID="{3EB9C28C-7C7B-47A1-B443-F5C54AE623FC}" presName="centerShape" presStyleLbl="node0" presStyleIdx="0" presStyleCnt="1" custScaleX="165006" custScaleY="166466"/>
      <dgm:spPr/>
    </dgm:pt>
    <dgm:pt modelId="{7BA83F23-0114-4391-94AA-B861E4AE49B2}" type="pres">
      <dgm:prSet presAssocID="{EDD1A11E-8770-4CF6-B7A4-19A65A3DAFE8}" presName="node" presStyleLbl="node1" presStyleIdx="0" presStyleCnt="4" custScaleX="168970" custRadScaleRad="95614" custRadScaleInc="1008">
        <dgm:presLayoutVars>
          <dgm:bulletEnabled val="1"/>
        </dgm:presLayoutVars>
      </dgm:prSet>
      <dgm:spPr/>
    </dgm:pt>
    <dgm:pt modelId="{3D3799B2-5E25-4B10-B144-1102D49FC17B}" type="pres">
      <dgm:prSet presAssocID="{EDD1A11E-8770-4CF6-B7A4-19A65A3DAFE8}" presName="dummy" presStyleCnt="0"/>
      <dgm:spPr/>
    </dgm:pt>
    <dgm:pt modelId="{34F24310-A1EC-457D-926C-CB6BD93A1DFB}" type="pres">
      <dgm:prSet presAssocID="{C8342E31-D6F2-4D7A-B44F-000979A12F57}" presName="sibTrans" presStyleLbl="sibTrans2D1" presStyleIdx="0" presStyleCnt="4"/>
      <dgm:spPr/>
    </dgm:pt>
    <dgm:pt modelId="{F2201D03-0D6A-4A00-9966-0B5C17B4AC4B}" type="pres">
      <dgm:prSet presAssocID="{57283864-3E4C-4227-8C26-B76B13273486}" presName="node" presStyleLbl="node1" presStyleIdx="1" presStyleCnt="4" custScaleX="142618" custScaleY="126633">
        <dgm:presLayoutVars>
          <dgm:bulletEnabled val="1"/>
        </dgm:presLayoutVars>
      </dgm:prSet>
      <dgm:spPr/>
    </dgm:pt>
    <dgm:pt modelId="{27E66275-24B6-4368-A03F-56A487C50E81}" type="pres">
      <dgm:prSet presAssocID="{57283864-3E4C-4227-8C26-B76B13273486}" presName="dummy" presStyleCnt="0"/>
      <dgm:spPr/>
    </dgm:pt>
    <dgm:pt modelId="{2C8A5151-5BE8-4567-8054-40B446C81069}" type="pres">
      <dgm:prSet presAssocID="{7AEF8047-4121-4AAA-A34F-FC5F45C7FD00}" presName="sibTrans" presStyleLbl="sibTrans2D1" presStyleIdx="1" presStyleCnt="4"/>
      <dgm:spPr/>
    </dgm:pt>
    <dgm:pt modelId="{3704B44B-971B-4542-9036-EDA83591F5BE}" type="pres">
      <dgm:prSet presAssocID="{4728AB1A-FE86-4EE9-8719-A797165EECF4}" presName="node" presStyleLbl="node1" presStyleIdx="2" presStyleCnt="4" custScaleX="187102">
        <dgm:presLayoutVars>
          <dgm:bulletEnabled val="1"/>
        </dgm:presLayoutVars>
      </dgm:prSet>
      <dgm:spPr/>
    </dgm:pt>
    <dgm:pt modelId="{ACC2107D-15C9-4382-BDE8-C5454DE5575F}" type="pres">
      <dgm:prSet presAssocID="{4728AB1A-FE86-4EE9-8719-A797165EECF4}" presName="dummy" presStyleCnt="0"/>
      <dgm:spPr/>
    </dgm:pt>
    <dgm:pt modelId="{A2EC7FB1-D6E6-4A2E-8212-448A7BE33C63}" type="pres">
      <dgm:prSet presAssocID="{ECA5D889-8EF9-43D2-B8D3-771A70ADDF81}" presName="sibTrans" presStyleLbl="sibTrans2D1" presStyleIdx="2" presStyleCnt="4"/>
      <dgm:spPr/>
    </dgm:pt>
    <dgm:pt modelId="{1B623673-4982-459F-AA25-B2B30E37FC0A}" type="pres">
      <dgm:prSet presAssocID="{E4AC2C71-4E8F-494F-A1F9-B6526F172910}" presName="node" presStyleLbl="node1" presStyleIdx="3" presStyleCnt="4" custScaleX="139560" custScaleY="133636" custRadScaleRad="101155">
        <dgm:presLayoutVars>
          <dgm:bulletEnabled val="1"/>
        </dgm:presLayoutVars>
      </dgm:prSet>
      <dgm:spPr/>
    </dgm:pt>
    <dgm:pt modelId="{643391AE-16D9-48C6-9B74-64724AD1381E}" type="pres">
      <dgm:prSet presAssocID="{E4AC2C71-4E8F-494F-A1F9-B6526F172910}" presName="dummy" presStyleCnt="0"/>
      <dgm:spPr/>
    </dgm:pt>
    <dgm:pt modelId="{E63A9958-92CD-48FE-9CD9-820A84D3D1BA}" type="pres">
      <dgm:prSet presAssocID="{94CDE01A-9C4C-4870-BD2F-80F04944CE82}" presName="sibTrans" presStyleLbl="sibTrans2D1" presStyleIdx="3" presStyleCnt="4"/>
      <dgm:spPr/>
    </dgm:pt>
  </dgm:ptLst>
  <dgm:cxnLst>
    <dgm:cxn modelId="{1DAD1420-5665-430A-9973-3B15A3A23733}" srcId="{3EB9C28C-7C7B-47A1-B443-F5C54AE623FC}" destId="{E4AC2C71-4E8F-494F-A1F9-B6526F172910}" srcOrd="3" destOrd="0" parTransId="{C50B8B73-B5E0-44B9-8609-37260F79A8D8}" sibTransId="{94CDE01A-9C4C-4870-BD2F-80F04944CE82}"/>
    <dgm:cxn modelId="{CB8EA725-5E6D-4D7B-B49C-253FA8278F8C}" type="presOf" srcId="{57283864-3E4C-4227-8C26-B76B13273486}" destId="{F2201D03-0D6A-4A00-9966-0B5C17B4AC4B}" srcOrd="0" destOrd="0" presId="urn:microsoft.com/office/officeart/2005/8/layout/radial6"/>
    <dgm:cxn modelId="{04DE4E29-6DC8-45BF-B381-FC70DB77C42B}" type="presOf" srcId="{4728AB1A-FE86-4EE9-8719-A797165EECF4}" destId="{3704B44B-971B-4542-9036-EDA83591F5BE}" srcOrd="0" destOrd="0" presId="urn:microsoft.com/office/officeart/2005/8/layout/radial6"/>
    <dgm:cxn modelId="{3FAE1437-EB81-4F08-9203-5E9DFB3D9CB7}" type="presOf" srcId="{EDD1A11E-8770-4CF6-B7A4-19A65A3DAFE8}" destId="{7BA83F23-0114-4391-94AA-B861E4AE49B2}" srcOrd="0" destOrd="0" presId="urn:microsoft.com/office/officeart/2005/8/layout/radial6"/>
    <dgm:cxn modelId="{ABDDD148-3922-4252-A7C2-B0E9257DF8C1}" srcId="{DF7CC606-76DF-4667-9BB4-D97065E0C3BD}" destId="{A79C8B9D-1466-4FDF-AF48-769BDFD509D9}" srcOrd="1" destOrd="0" parTransId="{B22E1E06-0BA8-475C-B6F7-E10F992FC37A}" sibTransId="{30FB0BD0-7ACB-4A0D-872A-9889E66EAC0E}"/>
    <dgm:cxn modelId="{DC80A457-0DF3-4704-8F5B-6EE9EBAE2E11}" type="presOf" srcId="{DF7CC606-76DF-4667-9BB4-D97065E0C3BD}" destId="{54FFBE40-52F6-4C31-9747-74BF9255C683}" srcOrd="0" destOrd="0" presId="urn:microsoft.com/office/officeart/2005/8/layout/radial6"/>
    <dgm:cxn modelId="{70FC5082-6EB7-47E4-89F7-31675D8F30A6}" srcId="{3EB9C28C-7C7B-47A1-B443-F5C54AE623FC}" destId="{57283864-3E4C-4227-8C26-B76B13273486}" srcOrd="1" destOrd="0" parTransId="{21912A06-A8CB-4646-9B1E-5FD969EC5AF1}" sibTransId="{7AEF8047-4121-4AAA-A34F-FC5F45C7FD00}"/>
    <dgm:cxn modelId="{E2B07993-B57E-4DB1-84F3-7FF621E7901D}" type="presOf" srcId="{C8342E31-D6F2-4D7A-B44F-000979A12F57}" destId="{34F24310-A1EC-457D-926C-CB6BD93A1DFB}" srcOrd="0" destOrd="0" presId="urn:microsoft.com/office/officeart/2005/8/layout/radial6"/>
    <dgm:cxn modelId="{CBC26B9A-0130-4AD4-8BE3-8DA7A5B9BEC6}" srcId="{3EB9C28C-7C7B-47A1-B443-F5C54AE623FC}" destId="{EDD1A11E-8770-4CF6-B7A4-19A65A3DAFE8}" srcOrd="0" destOrd="0" parTransId="{FED8B5C7-A996-4544-939B-07509D9A030D}" sibTransId="{C8342E31-D6F2-4D7A-B44F-000979A12F57}"/>
    <dgm:cxn modelId="{B05520A8-EDB8-4874-897C-A0CCDAD04D50}" type="presOf" srcId="{ECA5D889-8EF9-43D2-B8D3-771A70ADDF81}" destId="{A2EC7FB1-D6E6-4A2E-8212-448A7BE33C63}" srcOrd="0" destOrd="0" presId="urn:microsoft.com/office/officeart/2005/8/layout/radial6"/>
    <dgm:cxn modelId="{36E0E5AE-3D7B-4043-8CEA-D13784EA7D16}" type="presOf" srcId="{94CDE01A-9C4C-4870-BD2F-80F04944CE82}" destId="{E63A9958-92CD-48FE-9CD9-820A84D3D1BA}" srcOrd="0" destOrd="0" presId="urn:microsoft.com/office/officeart/2005/8/layout/radial6"/>
    <dgm:cxn modelId="{E9B8B0B2-AC62-44F9-ABC6-EB653DA8AB1D}" type="presOf" srcId="{E4AC2C71-4E8F-494F-A1F9-B6526F172910}" destId="{1B623673-4982-459F-AA25-B2B30E37FC0A}" srcOrd="0" destOrd="0" presId="urn:microsoft.com/office/officeart/2005/8/layout/radial6"/>
    <dgm:cxn modelId="{CB98F3D4-447B-43BA-876B-AFF13B0DB163}" srcId="{3EB9C28C-7C7B-47A1-B443-F5C54AE623FC}" destId="{4728AB1A-FE86-4EE9-8719-A797165EECF4}" srcOrd="2" destOrd="0" parTransId="{010D472D-07E8-4D78-A36F-BC0327CBCAF6}" sibTransId="{ECA5D889-8EF9-43D2-B8D3-771A70ADDF81}"/>
    <dgm:cxn modelId="{953A9EDE-E4B3-4E08-82E8-A8E196374F15}" type="presOf" srcId="{7AEF8047-4121-4AAA-A34F-FC5F45C7FD00}" destId="{2C8A5151-5BE8-4567-8054-40B446C81069}" srcOrd="0" destOrd="0" presId="urn:microsoft.com/office/officeart/2005/8/layout/radial6"/>
    <dgm:cxn modelId="{B91024DF-4D98-4E0B-9865-99DA86123C34}" type="presOf" srcId="{3EB9C28C-7C7B-47A1-B443-F5C54AE623FC}" destId="{F61B81F1-406E-45B7-ADC0-F535C9BF3324}" srcOrd="0" destOrd="0" presId="urn:microsoft.com/office/officeart/2005/8/layout/radial6"/>
    <dgm:cxn modelId="{019CA7E0-A664-4303-B007-472AADDA9213}" srcId="{DF7CC606-76DF-4667-9BB4-D97065E0C3BD}" destId="{3EB9C28C-7C7B-47A1-B443-F5C54AE623FC}" srcOrd="0" destOrd="0" parTransId="{D0DCA030-EE14-4A4C-B860-2A747709B9AB}" sibTransId="{7A4AA7A0-B636-4D71-9A5E-C79011D00FE2}"/>
    <dgm:cxn modelId="{E0A7B854-6DBC-4FDB-826A-F6B31B0C85AE}" type="presParOf" srcId="{54FFBE40-52F6-4C31-9747-74BF9255C683}" destId="{F61B81F1-406E-45B7-ADC0-F535C9BF3324}" srcOrd="0" destOrd="0" presId="urn:microsoft.com/office/officeart/2005/8/layout/radial6"/>
    <dgm:cxn modelId="{A5C27C02-2C06-4BE4-A9B1-C987D5B2446F}" type="presParOf" srcId="{54FFBE40-52F6-4C31-9747-74BF9255C683}" destId="{7BA83F23-0114-4391-94AA-B861E4AE49B2}" srcOrd="1" destOrd="0" presId="urn:microsoft.com/office/officeart/2005/8/layout/radial6"/>
    <dgm:cxn modelId="{1B5A07EE-3B06-4DE9-949D-93E01AD904EA}" type="presParOf" srcId="{54FFBE40-52F6-4C31-9747-74BF9255C683}" destId="{3D3799B2-5E25-4B10-B144-1102D49FC17B}" srcOrd="2" destOrd="0" presId="urn:microsoft.com/office/officeart/2005/8/layout/radial6"/>
    <dgm:cxn modelId="{330B4ECD-2CE4-4562-8765-32EED328D298}" type="presParOf" srcId="{54FFBE40-52F6-4C31-9747-74BF9255C683}" destId="{34F24310-A1EC-457D-926C-CB6BD93A1DFB}" srcOrd="3" destOrd="0" presId="urn:microsoft.com/office/officeart/2005/8/layout/radial6"/>
    <dgm:cxn modelId="{754B6042-6E23-41A4-909D-885E12F106DF}" type="presParOf" srcId="{54FFBE40-52F6-4C31-9747-74BF9255C683}" destId="{F2201D03-0D6A-4A00-9966-0B5C17B4AC4B}" srcOrd="4" destOrd="0" presId="urn:microsoft.com/office/officeart/2005/8/layout/radial6"/>
    <dgm:cxn modelId="{4B127A8E-3C4B-4417-AD1E-BC8B07C3C531}" type="presParOf" srcId="{54FFBE40-52F6-4C31-9747-74BF9255C683}" destId="{27E66275-24B6-4368-A03F-56A487C50E81}" srcOrd="5" destOrd="0" presId="urn:microsoft.com/office/officeart/2005/8/layout/radial6"/>
    <dgm:cxn modelId="{9F1FED55-D2B7-4769-A46E-AE096629498F}" type="presParOf" srcId="{54FFBE40-52F6-4C31-9747-74BF9255C683}" destId="{2C8A5151-5BE8-4567-8054-40B446C81069}" srcOrd="6" destOrd="0" presId="urn:microsoft.com/office/officeart/2005/8/layout/radial6"/>
    <dgm:cxn modelId="{AB8FE3B9-FF88-470C-9F57-3CC84BBB45E0}" type="presParOf" srcId="{54FFBE40-52F6-4C31-9747-74BF9255C683}" destId="{3704B44B-971B-4542-9036-EDA83591F5BE}" srcOrd="7" destOrd="0" presId="urn:microsoft.com/office/officeart/2005/8/layout/radial6"/>
    <dgm:cxn modelId="{411F4EE2-3A90-4B00-8678-1BE0DB285D36}" type="presParOf" srcId="{54FFBE40-52F6-4C31-9747-74BF9255C683}" destId="{ACC2107D-15C9-4382-BDE8-C5454DE5575F}" srcOrd="8" destOrd="0" presId="urn:microsoft.com/office/officeart/2005/8/layout/radial6"/>
    <dgm:cxn modelId="{68F514E9-42EA-4312-B0D6-61CFAE61B66D}" type="presParOf" srcId="{54FFBE40-52F6-4C31-9747-74BF9255C683}" destId="{A2EC7FB1-D6E6-4A2E-8212-448A7BE33C63}" srcOrd="9" destOrd="0" presId="urn:microsoft.com/office/officeart/2005/8/layout/radial6"/>
    <dgm:cxn modelId="{0179138E-0F04-4D5F-ADAF-3D6E2954010F}" type="presParOf" srcId="{54FFBE40-52F6-4C31-9747-74BF9255C683}" destId="{1B623673-4982-459F-AA25-B2B30E37FC0A}" srcOrd="10" destOrd="0" presId="urn:microsoft.com/office/officeart/2005/8/layout/radial6"/>
    <dgm:cxn modelId="{8EAF37DF-93BB-4D29-BCB4-C976C7E1F4F8}" type="presParOf" srcId="{54FFBE40-52F6-4C31-9747-74BF9255C683}" destId="{643391AE-16D9-48C6-9B74-64724AD1381E}" srcOrd="11" destOrd="0" presId="urn:microsoft.com/office/officeart/2005/8/layout/radial6"/>
    <dgm:cxn modelId="{E331C136-E7CA-468D-A216-0D53274FB8B8}" type="presParOf" srcId="{54FFBE40-52F6-4C31-9747-74BF9255C683}" destId="{E63A9958-92CD-48FE-9CD9-820A84D3D1B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A9958-92CD-48FE-9CD9-820A84D3D1BA}">
      <dsp:nvSpPr>
        <dsp:cNvPr id="0" name=""/>
        <dsp:cNvSpPr/>
      </dsp:nvSpPr>
      <dsp:spPr>
        <a:xfrm>
          <a:off x="1570158" y="709435"/>
          <a:ext cx="4149484" cy="4149484"/>
        </a:xfrm>
        <a:prstGeom prst="blockArc">
          <a:avLst>
            <a:gd name="adj1" fmla="val 10950344"/>
            <a:gd name="adj2" fmla="val 1626034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C7FB1-D6E6-4A2E-8212-448A7BE33C63}">
      <dsp:nvSpPr>
        <dsp:cNvPr id="0" name=""/>
        <dsp:cNvSpPr/>
      </dsp:nvSpPr>
      <dsp:spPr>
        <a:xfrm>
          <a:off x="1572096" y="620967"/>
          <a:ext cx="4149484" cy="4149484"/>
        </a:xfrm>
        <a:prstGeom prst="blockArc">
          <a:avLst>
            <a:gd name="adj1" fmla="val 5360293"/>
            <a:gd name="adj2" fmla="val 1080022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A5151-5BE8-4567-8054-40B446C81069}">
      <dsp:nvSpPr>
        <dsp:cNvPr id="0" name=""/>
        <dsp:cNvSpPr/>
      </dsp:nvSpPr>
      <dsp:spPr>
        <a:xfrm>
          <a:off x="1595504" y="620832"/>
          <a:ext cx="4149484" cy="4149484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24310-A1EC-457D-926C-CB6BD93A1DFB}">
      <dsp:nvSpPr>
        <dsp:cNvPr id="0" name=""/>
        <dsp:cNvSpPr/>
      </dsp:nvSpPr>
      <dsp:spPr>
        <a:xfrm>
          <a:off x="1597455" y="709731"/>
          <a:ext cx="4149484" cy="4149484"/>
        </a:xfrm>
        <a:prstGeom prst="blockArc">
          <a:avLst>
            <a:gd name="adj1" fmla="val 16214039"/>
            <a:gd name="adj2" fmla="val 2144915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B81F1-406E-45B7-ADC0-F535C9BF3324}">
      <dsp:nvSpPr>
        <dsp:cNvPr id="0" name=""/>
        <dsp:cNvSpPr/>
      </dsp:nvSpPr>
      <dsp:spPr>
        <a:xfrm>
          <a:off x="2095660" y="1107056"/>
          <a:ext cx="3149172" cy="3177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askerville Old Face" panose="02020602080505020303" pitchFamily="18" charset="0"/>
            </a:rPr>
            <a:t>Leadership</a:t>
          </a:r>
          <a:r>
            <a:rPr lang="en-US" sz="1500" kern="1200" dirty="0">
              <a:latin typeface="Baskerville Old Face" panose="02020602080505020303" pitchFamily="18" charset="0"/>
            </a:rPr>
            <a:t>:  To ensure the  school community understands and promotes a distinctive vision for student achievement and accountability as identified by specific, measurable, ambitious, results orientated  and timely goals that reflect urgent priorities aligned to vision and mission.</a:t>
          </a:r>
        </a:p>
      </dsp:txBody>
      <dsp:txXfrm>
        <a:off x="2556846" y="1572322"/>
        <a:ext cx="2226800" cy="2246504"/>
      </dsp:txXfrm>
    </dsp:sp>
    <dsp:sp modelId="{7BA83F23-0114-4391-94AA-B861E4AE49B2}">
      <dsp:nvSpPr>
        <dsp:cNvPr id="0" name=""/>
        <dsp:cNvSpPr/>
      </dsp:nvSpPr>
      <dsp:spPr>
        <a:xfrm>
          <a:off x="2551784" y="89860"/>
          <a:ext cx="2257378" cy="133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askerville Old Face" panose="02020602080505020303" pitchFamily="18" charset="0"/>
            </a:rPr>
            <a:t>Curriculum</a:t>
          </a:r>
          <a:r>
            <a:rPr lang="en-US" sz="1000" kern="1200">
              <a:latin typeface="Baskerville Old Face" panose="02020602080505020303" pitchFamily="18" charset="0"/>
            </a:rPr>
            <a:t>:  To ensure the district has a cohesive &amp;  comprehensive curricula aligned to NYS standards in all content areas K -12.</a:t>
          </a:r>
        </a:p>
      </dsp:txBody>
      <dsp:txXfrm>
        <a:off x="2882369" y="285507"/>
        <a:ext cx="1596208" cy="944669"/>
      </dsp:txXfrm>
    </dsp:sp>
    <dsp:sp modelId="{F2201D03-0D6A-4A00-9966-0B5C17B4AC4B}">
      <dsp:nvSpPr>
        <dsp:cNvPr id="0" name=""/>
        <dsp:cNvSpPr/>
      </dsp:nvSpPr>
      <dsp:spPr>
        <a:xfrm>
          <a:off x="4744231" y="1849688"/>
          <a:ext cx="1905324" cy="169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askerville Old Face" panose="02020602080505020303" pitchFamily="18" charset="0"/>
            </a:rPr>
            <a:t>Pedagogy</a:t>
          </a:r>
          <a:r>
            <a:rPr lang="en-US" sz="1000" kern="1200" dirty="0">
              <a:latin typeface="Baskerville Old Face" panose="02020602080505020303" pitchFamily="18" charset="0"/>
            </a:rPr>
            <a:t>: To ensure teachers understand and utilize research- based strategies that are responsive to students' strengths and needs leading to high levels of engagement and inquiry.</a:t>
          </a:r>
        </a:p>
      </dsp:txBody>
      <dsp:txXfrm>
        <a:off x="5023259" y="2097442"/>
        <a:ext cx="1347268" cy="1196263"/>
      </dsp:txXfrm>
    </dsp:sp>
    <dsp:sp modelId="{3704B44B-971B-4542-9036-EDA83591F5BE}">
      <dsp:nvSpPr>
        <dsp:cNvPr id="0" name=""/>
        <dsp:cNvSpPr/>
      </dsp:nvSpPr>
      <dsp:spPr>
        <a:xfrm>
          <a:off x="2420439" y="4054239"/>
          <a:ext cx="2499615" cy="133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Family Engagement</a:t>
          </a:r>
          <a:r>
            <a:rPr lang="en-US" sz="1000" kern="1200"/>
            <a:t>:  To ensure the school community partners with families and community agencies to promote and provide professional development across all areas to support student success. </a:t>
          </a:r>
        </a:p>
      </dsp:txBody>
      <dsp:txXfrm>
        <a:off x="2786499" y="4249886"/>
        <a:ext cx="1767495" cy="944669"/>
      </dsp:txXfrm>
    </dsp:sp>
    <dsp:sp modelId="{1B623673-4982-459F-AA25-B2B30E37FC0A}">
      <dsp:nvSpPr>
        <dsp:cNvPr id="0" name=""/>
        <dsp:cNvSpPr/>
      </dsp:nvSpPr>
      <dsp:spPr>
        <a:xfrm>
          <a:off x="687955" y="1802910"/>
          <a:ext cx="1864471" cy="1785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askerville Old Face" panose="02020602080505020303" pitchFamily="18" charset="0"/>
            </a:rPr>
            <a:t>Social/Emotional:</a:t>
          </a:r>
          <a:r>
            <a:rPr lang="en-US" sz="1000" kern="1200" dirty="0">
              <a:latin typeface="Baskerville Old Face" panose="02020602080505020303" pitchFamily="18" charset="0"/>
            </a:rPr>
            <a:t>  To ensure there is a strategic and comprehensive K-12 system of support that addresses both academic and social emotional barriers impacting achievement</a:t>
          </a:r>
          <a:r>
            <a:rPr lang="en-US" sz="900" kern="1200" dirty="0"/>
            <a:t>. </a:t>
          </a:r>
        </a:p>
      </dsp:txBody>
      <dsp:txXfrm>
        <a:off x="961000" y="2064365"/>
        <a:ext cx="1318381" cy="126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todoc.com/newark-csd-district-and-building-plans-2020-21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C38F-E06A-4F2F-810B-56413E27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951243"/>
          </a:xfrm>
        </p:spPr>
        <p:txBody>
          <a:bodyPr/>
          <a:lstStyle/>
          <a:p>
            <a:pPr algn="ctr"/>
            <a:r>
              <a:rPr lang="en-US" dirty="0"/>
              <a:t>Strategic planning – Past to Present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B6F75-7480-4400-A2F7-F968ABE2F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143125"/>
            <a:ext cx="10993546" cy="53643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Making Connections</a:t>
            </a:r>
          </a:p>
        </p:txBody>
      </p:sp>
      <p:pic>
        <p:nvPicPr>
          <p:cNvPr id="1026" name="Picture 2" descr="Newark Central Schools — Arcadia United">
            <a:extLst>
              <a:ext uri="{FF2B5EF4-FFF2-40B4-BE49-F238E27FC236}">
                <a16:creationId xmlns:a16="http://schemas.microsoft.com/office/drawing/2014/main" id="{96359778-6C24-4280-8F0B-BC6E5543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89350"/>
            <a:ext cx="2984802" cy="22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4F729-6720-41CE-ADE0-A881C841BE10}"/>
              </a:ext>
            </a:extLst>
          </p:cNvPr>
          <p:cNvSpPr txBox="1"/>
          <p:nvPr/>
        </p:nvSpPr>
        <p:spPr>
          <a:xfrm>
            <a:off x="1390650" y="6010382"/>
            <a:ext cx="952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Susan Hasenauer </a:t>
            </a:r>
          </a:p>
          <a:p>
            <a:pPr algn="ctr"/>
            <a:r>
              <a:rPr lang="en-US" sz="2000" dirty="0"/>
              <a:t>Newark Central School District Superintendent </a:t>
            </a:r>
          </a:p>
        </p:txBody>
      </p:sp>
    </p:spTree>
    <p:extLst>
      <p:ext uri="{BB962C8B-B14F-4D97-AF65-F5344CB8AC3E}">
        <p14:creationId xmlns:p14="http://schemas.microsoft.com/office/powerpoint/2010/main" val="38334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4E03DE-1C4E-4337-B54B-247C1E94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ase Studies Underscore Why Evidence-based Practice Should Inform Policy">
            <a:extLst>
              <a:ext uri="{FF2B5EF4-FFF2-40B4-BE49-F238E27FC236}">
                <a16:creationId xmlns:a16="http://schemas.microsoft.com/office/drawing/2014/main" id="{BAA83D5C-6EC6-4A5D-B085-FDE6375D37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490" y="786009"/>
            <a:ext cx="5331481" cy="29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ife Coaching Tip: What Is Your Desired Outcome? - Life Coach Hub">
            <a:extLst>
              <a:ext uri="{FF2B5EF4-FFF2-40B4-BE49-F238E27FC236}">
                <a16:creationId xmlns:a16="http://schemas.microsoft.com/office/drawing/2014/main" id="{7A6CAAD8-5959-4862-89A7-695B4F9EA3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799" y="439886"/>
            <a:ext cx="3435892" cy="34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42E84-9AA4-4E19-99BE-4022F2C5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Effort vs. 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EC256-5C90-48B0-8F8A-9D674967AAC8}"/>
              </a:ext>
            </a:extLst>
          </p:cNvPr>
          <p:cNvSpPr txBox="1"/>
          <p:nvPr/>
        </p:nvSpPr>
        <p:spPr>
          <a:xfrm>
            <a:off x="4271491" y="4596992"/>
            <a:ext cx="7240909" cy="1607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0" i="0">
                <a:solidFill>
                  <a:schemeClr val="tx2"/>
                </a:solidFill>
                <a:effectLst/>
              </a:rPr>
              <a:t>A desired outcome is </a:t>
            </a:r>
            <a:r>
              <a:rPr lang="en-US" b="1" i="0">
                <a:solidFill>
                  <a:schemeClr val="tx2"/>
                </a:solidFill>
                <a:effectLst/>
              </a:rPr>
              <a:t>a statement that makes goals more concrete.</a:t>
            </a:r>
            <a:r>
              <a:rPr lang="en-US" b="0" i="0">
                <a:solidFill>
                  <a:schemeClr val="tx2"/>
                </a:solidFill>
                <a:effectLst/>
              </a:rPr>
              <a:t> To develop a useful set of desired outcomes you will need to describe what specific change(s) you hope to occur as a direct result of your program that will help you achieve your goals.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8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B162B-6ACF-4EFF-B97F-7EED87D2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93" y="547795"/>
            <a:ext cx="10417996" cy="63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DD8F1B-6B32-4BF9-99B1-81B5848A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5" y="643467"/>
            <a:ext cx="73303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4CD2-849F-4E1E-BD26-D5985DA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95275"/>
            <a:ext cx="11029616" cy="1114425"/>
          </a:xfrm>
        </p:spPr>
        <p:txBody>
          <a:bodyPr/>
          <a:lstStyle/>
          <a:p>
            <a:pPr algn="ctr"/>
            <a:r>
              <a:rPr lang="en-US" dirty="0"/>
              <a:t>Effective districts…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A49D-B626-4D29-AA57-0A48BE32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0226"/>
            <a:ext cx="11029615" cy="4914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/>
              <a:t>                                   </a:t>
            </a:r>
            <a:endParaRPr lang="en-US" b="1" dirty="0"/>
          </a:p>
          <a:p>
            <a:r>
              <a:rPr lang="en-US" sz="2200" b="1" u="sng" dirty="0">
                <a:latin typeface="+mj-lt"/>
              </a:rPr>
              <a:t>Systems and Organization</a:t>
            </a:r>
            <a:r>
              <a:rPr lang="en-US" sz="2200" dirty="0">
                <a:latin typeface="+mj-lt"/>
              </a:rPr>
              <a:t>:   Establish systems and structures that promote continuous improvement and success for all students.</a:t>
            </a:r>
            <a:r>
              <a:rPr lang="en-US" sz="2200" b="1" dirty="0">
                <a:latin typeface="+mj-lt"/>
              </a:rPr>
              <a:t> </a:t>
            </a:r>
          </a:p>
          <a:p>
            <a:endParaRPr lang="en-US" sz="2200" b="1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Leadership</a:t>
            </a:r>
            <a:r>
              <a:rPr lang="en-US" sz="2200" dirty="0">
                <a:latin typeface="+mj-lt"/>
              </a:rPr>
              <a:t>:  Create a school community and culture that leads to success, well-being and high academic outcomes for all students.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Curriculum Development and Support </a:t>
            </a:r>
            <a:r>
              <a:rPr lang="en-US" sz="2200" b="1" u="sng" dirty="0">
                <a:highlight>
                  <a:srgbClr val="FFFF00"/>
                </a:highlight>
                <a:latin typeface="+mj-lt"/>
              </a:rPr>
              <a:t>(Academic Programming)</a:t>
            </a:r>
            <a:r>
              <a:rPr lang="en-US" sz="2200" dirty="0">
                <a:highlight>
                  <a:srgbClr val="FFFF00"/>
                </a:highlight>
                <a:latin typeface="+mj-lt"/>
              </a:rPr>
              <a:t>:</a:t>
            </a:r>
            <a:r>
              <a:rPr lang="en-US" sz="2200" dirty="0">
                <a:latin typeface="+mj-lt"/>
              </a:rPr>
              <a:t>  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rovide students with rigorous, coherent, and relevant curricula that prepares students for success.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Research-based Practices and Collaboration </a:t>
            </a:r>
            <a:r>
              <a:rPr lang="en-US" sz="2200" b="1" u="sng" dirty="0">
                <a:highlight>
                  <a:srgbClr val="FFFF00"/>
                </a:highlight>
                <a:latin typeface="+mj-lt"/>
              </a:rPr>
              <a:t>(Academic Programming):</a:t>
            </a:r>
            <a:r>
              <a:rPr lang="en-US" sz="2200" b="1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 </a:t>
            </a:r>
            <a:r>
              <a:rPr lang="en-US" sz="22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Effective teachers engage with students in a manner that promotes mastery and allows students to stretch their knowledge and deepen their understanding.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Social and Emotional Health/Community of Caring </a:t>
            </a:r>
            <a:r>
              <a:rPr lang="en-US" sz="2200" b="1" u="sng" dirty="0">
                <a:highlight>
                  <a:srgbClr val="FFFF00"/>
                </a:highlight>
                <a:latin typeface="+mj-lt"/>
              </a:rPr>
              <a:t>(Culture and Climate)</a:t>
            </a:r>
            <a:r>
              <a:rPr lang="en-US" sz="2200" b="1" u="sng" dirty="0">
                <a:latin typeface="+mj-lt"/>
              </a:rPr>
              <a:t>: 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Yu Mincho" panose="02020400000000000000" pitchFamily="18" charset="-128"/>
              </a:rPr>
              <a:t>Effective schools develop a systematic approach to Social-Emotional Learning to ensure that all students can develop social-emotional learning skills necessary for success within and beyond school.</a:t>
            </a:r>
          </a:p>
          <a:p>
            <a:pPr marL="0" indent="0">
              <a:buNone/>
            </a:pPr>
            <a:r>
              <a:rPr lang="en-US" sz="2200" b="1" u="sng" dirty="0">
                <a:latin typeface="+mj-lt"/>
              </a:rPr>
              <a:t> </a:t>
            </a:r>
            <a:endParaRPr lang="en-US" sz="2200" dirty="0">
              <a:latin typeface="+mj-lt"/>
            </a:endParaRPr>
          </a:p>
          <a:p>
            <a:r>
              <a:rPr lang="en-US" sz="2200" b="1" u="sng" dirty="0">
                <a:highlight>
                  <a:srgbClr val="FFFF00"/>
                </a:highlight>
                <a:latin typeface="+mj-lt"/>
              </a:rPr>
              <a:t>Family and Community Engagement</a:t>
            </a:r>
            <a:r>
              <a:rPr lang="en-US" sz="2200" b="1" u="sng" dirty="0">
                <a:latin typeface="+mj-lt"/>
              </a:rPr>
              <a:t>: </a:t>
            </a:r>
            <a:r>
              <a:rPr lang="en-US" sz="22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Effective schools develop a systematic approach to Family and Community Engagement to empower parents to effectively advocate for their child’s learning and for the improvement of the school. </a:t>
            </a:r>
            <a:endParaRPr lang="en-US" sz="2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2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242E33-79C0-41EE-926E-C26A35B63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47166"/>
              </p:ext>
            </p:extLst>
          </p:nvPr>
        </p:nvGraphicFramePr>
        <p:xfrm>
          <a:off x="2415540" y="1133475"/>
          <a:ext cx="7360920" cy="539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5702CD-652D-4E9E-BD12-A4140228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483" y="1133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Left Arrow 7">
            <a:extLst>
              <a:ext uri="{FF2B5EF4-FFF2-40B4-BE49-F238E27FC236}">
                <a16:creationId xmlns:a16="http://schemas.microsoft.com/office/drawing/2014/main" id="{3C7EE858-22C6-4695-BBF0-D4FEC03B945B}"/>
              </a:ext>
            </a:extLst>
          </p:cNvPr>
          <p:cNvSpPr/>
          <p:nvPr/>
        </p:nvSpPr>
        <p:spPr>
          <a:xfrm>
            <a:off x="8649334" y="4830449"/>
            <a:ext cx="3105785" cy="1461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Continuous Improvement </a:t>
            </a: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177945F1-3358-4726-8F0C-114B3742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1009650"/>
            <a:ext cx="3352799" cy="1638300"/>
          </a:xfrm>
          <a:prstGeom prst="rightArrow">
            <a:avLst>
              <a:gd name="adj1" fmla="val 50000"/>
              <a:gd name="adj2" fmla="val 50012"/>
            </a:avLst>
          </a:prstGeom>
          <a:solidFill>
            <a:schemeClr val="accent2">
              <a:lumMod val="50000"/>
            </a:schemeClr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and Organization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1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44BD3-8B12-44D7-AD22-E9208E928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2" y="671513"/>
            <a:ext cx="11231741" cy="56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C5BA1-885C-40E9-8529-23094AE5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26" y="1086266"/>
            <a:ext cx="3372668" cy="466805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696B99-268F-4EE1-8987-7BE09CEB6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6512" y="661397"/>
            <a:ext cx="3557587" cy="268711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ADE9E-06EF-4025-8FAB-18589F7C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993" y="3474259"/>
            <a:ext cx="4383873" cy="26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3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005F-4631-48EF-808F-7771EED2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89245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IMPLEMENT - MONITOR - EVALUATE - Adjust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FACD1-9794-443B-944C-32B41DF7F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Phase 4 | ResilientCA">
            <a:extLst>
              <a:ext uri="{FF2B5EF4-FFF2-40B4-BE49-F238E27FC236}">
                <a16:creationId xmlns:a16="http://schemas.microsoft.com/office/drawing/2014/main" id="{BA1E0D29-6056-4008-9801-4B7E44D9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17" y="3531476"/>
            <a:ext cx="7620000" cy="21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8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Qs - Frequently Asked Questions. Please find answers to several FAQs">
            <a:extLst>
              <a:ext uri="{FF2B5EF4-FFF2-40B4-BE49-F238E27FC236}">
                <a16:creationId xmlns:a16="http://schemas.microsoft.com/office/drawing/2014/main" id="{DDEBAE72-14D7-495B-97AB-46D1E248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428750"/>
            <a:ext cx="57245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3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91EEA5-4B21-4751-B24F-19E67BCAEBC9}"/>
              </a:ext>
            </a:extLst>
          </p:cNvPr>
          <p:cNvSpPr txBox="1"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https://slidetodoc.com/newark-csd-district-and-building-plans-2020-21/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7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F825-A9E3-4B60-BA12-83C71AE8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08225"/>
            <a:ext cx="11029616" cy="128426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4579-E646-4294-A1DA-342136B8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Strategic planning is a powerful tool for supporting the mission, vision, and core beliefs in a public school district.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Strategic planning positively affects student achievement.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Strategic planning is closely aligned to planning initiatives and to the development and oversight of the annual district budget.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6818-419B-40F2-A096-89DC0CC3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9604"/>
          </a:xfrm>
        </p:spPr>
        <p:txBody>
          <a:bodyPr/>
          <a:lstStyle/>
          <a:p>
            <a:pPr algn="ctr"/>
            <a:r>
              <a:rPr lang="en-US" dirty="0"/>
              <a:t>PAST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5242-E3F4-4485-88D3-84D47265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Surveys</a:t>
            </a:r>
          </a:p>
          <a:p>
            <a:r>
              <a:rPr lang="en-US" sz="2800" dirty="0"/>
              <a:t>Focus Groups (Students, staff, BOE, community members, parents)</a:t>
            </a:r>
          </a:p>
          <a:p>
            <a:r>
              <a:rPr lang="en-US" sz="2800" dirty="0"/>
              <a:t>SWOT (Strengths, weakness, opportunities, threats)</a:t>
            </a:r>
          </a:p>
          <a:p>
            <a:r>
              <a:rPr lang="en-US" sz="2800" dirty="0"/>
              <a:t>DATA (ESSA, NYS Report Card, local assessments, enrollment, US census)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3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EC6C-F4CA-4DD8-957F-BDC53947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72612"/>
            <a:ext cx="11029616" cy="904126"/>
          </a:xfrm>
        </p:spPr>
        <p:txBody>
          <a:bodyPr/>
          <a:lstStyle/>
          <a:p>
            <a:pPr algn="ctr"/>
            <a:r>
              <a:rPr lang="en-US" dirty="0"/>
              <a:t>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68410-C33D-4B76-8511-B384E1BF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2250892"/>
            <a:ext cx="5602819" cy="536005"/>
          </a:xfrm>
        </p:spPr>
        <p:txBody>
          <a:bodyPr/>
          <a:lstStyle/>
          <a:p>
            <a:pPr algn="ctr"/>
            <a:r>
              <a:rPr lang="en-US" sz="2800" dirty="0"/>
              <a:t>Road Map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B99BFC5-6A8B-405D-B1BA-6A3C50229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0706" y="3042397"/>
            <a:ext cx="4134535" cy="31940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BDF88-350F-4BA8-9ADD-4E47F8CB2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8325" y="2250892"/>
            <a:ext cx="5962483" cy="553373"/>
          </a:xfrm>
        </p:spPr>
        <p:txBody>
          <a:bodyPr/>
          <a:lstStyle/>
          <a:p>
            <a:pPr algn="ctr"/>
            <a:r>
              <a:rPr lang="en-US" sz="2800" dirty="0"/>
              <a:t>Every Student, Every Day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198783-C31F-4466-992D-14232E807F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9794" y="2925763"/>
            <a:ext cx="5089625" cy="3680520"/>
          </a:xfrm>
        </p:spPr>
      </p:pic>
    </p:spTree>
    <p:extLst>
      <p:ext uri="{BB962C8B-B14F-4D97-AF65-F5344CB8AC3E}">
        <p14:creationId xmlns:p14="http://schemas.microsoft.com/office/powerpoint/2010/main" val="15873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17586EA-60FD-42F2-88A3-EA438310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2CC9D39-BB06-4AD7-A8E2-764CAEC2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Are Your Big Rocks?">
            <a:extLst>
              <a:ext uri="{FF2B5EF4-FFF2-40B4-BE49-F238E27FC236}">
                <a16:creationId xmlns:a16="http://schemas.microsoft.com/office/drawing/2014/main" id="{507C546D-C245-43EC-BA39-A74B28D01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5254" b="-1"/>
          <a:stretch/>
        </p:blipFill>
        <p:spPr bwMode="auto">
          <a:xfrm>
            <a:off x="446533" y="723899"/>
            <a:ext cx="6202841" cy="5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685FEC3-AC4E-4604-AAE1-BC317B83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57A80-7CF6-4AD0-B0C9-D2FE982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6"/>
            <a:ext cx="4115917" cy="11991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THE big Rocks…Identifying your Priorities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4C9EC-23B7-4BF3-AABB-0FF3C73B3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1934" y="3505095"/>
            <a:ext cx="4115917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1600" cap="all" dirty="0">
              <a:solidFill>
                <a:srgbClr val="EBEBEB"/>
              </a:solidFill>
            </a:endParaRPr>
          </a:p>
          <a:p>
            <a:pPr algn="l"/>
            <a:endParaRPr lang="en-US" sz="1600" cap="all" dirty="0">
              <a:solidFill>
                <a:srgbClr val="EBEBEB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2C8672C-C7ED-40AB-AF9B-4586C5F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3C01033-7A56-41B6-A23C-4A02E582F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36C8E7B-AE2C-4791-9998-2739EC7B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2DE5BD-D6FF-4F7E-98D5-69A51C91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291D1C6-D202-4E89-9B08-06E342B5DCB0}"/>
              </a:ext>
            </a:extLst>
          </p:cNvPr>
          <p:cNvSpPr txBox="1"/>
          <p:nvPr/>
        </p:nvSpPr>
        <p:spPr>
          <a:xfrm>
            <a:off x="7169398" y="2910506"/>
            <a:ext cx="5009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 School/Community/Family Partnerships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2.  Academic Programming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3.  Culture and Climate </a:t>
            </a:r>
          </a:p>
        </p:txBody>
      </p:sp>
    </p:spTree>
    <p:extLst>
      <p:ext uri="{BB962C8B-B14F-4D97-AF65-F5344CB8AC3E}">
        <p14:creationId xmlns:p14="http://schemas.microsoft.com/office/powerpoint/2010/main" val="11583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11263-3931-4D1C-A411-C854BE49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51" y="629107"/>
            <a:ext cx="5574183" cy="60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BAE79-9BD3-4A83-BB91-9A7A454C5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1143" y="1005839"/>
            <a:ext cx="6939304" cy="4805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ABFF8-EC47-4AA1-A67D-2473C7FA8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67" y="1009397"/>
            <a:ext cx="3078342" cy="480146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BIG ROCK 1:  CREATE A SCHOOL, FAMILY AND COMMUNITY PARTNERSHIP TO INCREASE COMMUNICATION AND CONNECTIONS AS WE BUILD A HOMETOWN PRIDE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B1257-0953-4C0F-BBFB-AD0BFB93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21" y="457573"/>
            <a:ext cx="7562534" cy="57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2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L Game: What's missing? - ESL Kids Games">
            <a:extLst>
              <a:ext uri="{FF2B5EF4-FFF2-40B4-BE49-F238E27FC236}">
                <a16:creationId xmlns:a16="http://schemas.microsoft.com/office/drawing/2014/main" id="{5D7D781D-CEE3-44CB-9D99-4D1BFB17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0" y="1467328"/>
            <a:ext cx="8082280" cy="43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6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8CBF-6D4A-4E76-84A9-024DD514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Missing?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D83E-39E8-489C-8344-C95B263C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Core Beliefs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Strategic Priority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Guiding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Desired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Evidence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DCIP/SCEP Plans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06279-D7D5-4477-8411-5C21751A5224}"/>
              </a:ext>
            </a:extLst>
          </p:cNvPr>
          <p:cNvSpPr txBox="1"/>
          <p:nvPr/>
        </p:nvSpPr>
        <p:spPr>
          <a:xfrm>
            <a:off x="4693920" y="278384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75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BD65F09DEEE4BA9C7A6628A35126A" ma:contentTypeVersion="11" ma:contentTypeDescription="Create a new document." ma:contentTypeScope="" ma:versionID="703298557c73e0838553846035d13c03">
  <xsd:schema xmlns:xsd="http://www.w3.org/2001/XMLSchema" xmlns:xs="http://www.w3.org/2001/XMLSchema" xmlns:p="http://schemas.microsoft.com/office/2006/metadata/properties" xmlns:ns2="1530c24d-3820-4c5e-bcaf-eec68f7e1691" targetNamespace="http://schemas.microsoft.com/office/2006/metadata/properties" ma:root="true" ma:fieldsID="5d2e909b11c2cb190f19272c7b0b65c1" ns2:_="">
    <xsd:import namespace="1530c24d-3820-4c5e-bcaf-eec68f7e1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0c24d-3820-4c5e-bcaf-eec68f7e1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7D3958-CF6F-4E06-939A-0A794B23D4A1}"/>
</file>

<file path=customXml/itemProps2.xml><?xml version="1.0" encoding="utf-8"?>
<ds:datastoreItem xmlns:ds="http://schemas.openxmlformats.org/officeDocument/2006/customXml" ds:itemID="{5B5A5AB2-38F3-4E1A-9927-657FB80C5990}"/>
</file>

<file path=customXml/itemProps3.xml><?xml version="1.0" encoding="utf-8"?>
<ds:datastoreItem xmlns:ds="http://schemas.openxmlformats.org/officeDocument/2006/customXml" ds:itemID="{A4DCB8A4-10D9-46B9-B1F4-FE0F0AD37D03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404</TotalTime>
  <Words>579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Baskerville Old Face</vt:lpstr>
      <vt:lpstr>Calibri</vt:lpstr>
      <vt:lpstr>Gill Sans MT</vt:lpstr>
      <vt:lpstr>Wingdings 2</vt:lpstr>
      <vt:lpstr>Dividend</vt:lpstr>
      <vt:lpstr>Strategic planning – Past to Present</vt:lpstr>
      <vt:lpstr>Summary</vt:lpstr>
      <vt:lpstr>PAST Process</vt:lpstr>
      <vt:lpstr>Vision</vt:lpstr>
      <vt:lpstr>THE big Rocks…Identifying your Priorities </vt:lpstr>
      <vt:lpstr>PowerPoint Presentation</vt:lpstr>
      <vt:lpstr>PowerPoint Presentation</vt:lpstr>
      <vt:lpstr>PowerPoint Presentation</vt:lpstr>
      <vt:lpstr>What’s Missing?  </vt:lpstr>
      <vt:lpstr>Effort vs. Impact</vt:lpstr>
      <vt:lpstr>PowerPoint Presentation</vt:lpstr>
      <vt:lpstr>PowerPoint Presentation</vt:lpstr>
      <vt:lpstr>Effective districts…</vt:lpstr>
      <vt:lpstr>PowerPoint Presentation</vt:lpstr>
      <vt:lpstr>PowerPoint Presentation</vt:lpstr>
      <vt:lpstr>PowerPoint Presentation</vt:lpstr>
      <vt:lpstr>IMPLEMENT - MONITOR - EVALUATE - Adjust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– Past to Present</dc:title>
  <dc:creator>Susan Hasenauer</dc:creator>
  <cp:lastModifiedBy>Wyatt, Sue</cp:lastModifiedBy>
  <cp:revision>7</cp:revision>
  <cp:lastPrinted>2021-11-16T20:16:58Z</cp:lastPrinted>
  <dcterms:created xsi:type="dcterms:W3CDTF">2021-11-16T00:35:50Z</dcterms:created>
  <dcterms:modified xsi:type="dcterms:W3CDTF">2021-11-16T21:23:21Z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0x010100B0CBD65F09DEEE4BA9C7A6628A35126A</vt:lpwstr>
  </property>
</Properties>
</file>