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72" r:id="rId5"/>
  </p:sldMasterIdLst>
  <p:notesMasterIdLst>
    <p:notesMasterId r:id="rId43"/>
  </p:notesMasterIdLst>
  <p:sldIdLst>
    <p:sldId id="256" r:id="rId6"/>
    <p:sldId id="304" r:id="rId7"/>
    <p:sldId id="346" r:id="rId8"/>
    <p:sldId id="347" r:id="rId9"/>
    <p:sldId id="348" r:id="rId10"/>
    <p:sldId id="309" r:id="rId11"/>
    <p:sldId id="310" r:id="rId12"/>
    <p:sldId id="311" r:id="rId13"/>
    <p:sldId id="312" r:id="rId14"/>
    <p:sldId id="313" r:id="rId15"/>
    <p:sldId id="314" r:id="rId16"/>
    <p:sldId id="315" r:id="rId17"/>
    <p:sldId id="316" r:id="rId18"/>
    <p:sldId id="320" r:id="rId19"/>
    <p:sldId id="322" r:id="rId20"/>
    <p:sldId id="323" r:id="rId21"/>
    <p:sldId id="325" r:id="rId22"/>
    <p:sldId id="326" r:id="rId23"/>
    <p:sldId id="328" r:id="rId24"/>
    <p:sldId id="350" r:id="rId25"/>
    <p:sldId id="351" r:id="rId26"/>
    <p:sldId id="352" r:id="rId27"/>
    <p:sldId id="353" r:id="rId28"/>
    <p:sldId id="354" r:id="rId29"/>
    <p:sldId id="355" r:id="rId30"/>
    <p:sldId id="341" r:id="rId31"/>
    <p:sldId id="343" r:id="rId32"/>
    <p:sldId id="344" r:id="rId33"/>
    <p:sldId id="345" r:id="rId34"/>
    <p:sldId id="356" r:id="rId35"/>
    <p:sldId id="357" r:id="rId36"/>
    <p:sldId id="358" r:id="rId37"/>
    <p:sldId id="349" r:id="rId38"/>
    <p:sldId id="359" r:id="rId39"/>
    <p:sldId id="360" r:id="rId40"/>
    <p:sldId id="361" r:id="rId41"/>
    <p:sldId id="362" r:id="rId4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71" autoAdjust="0"/>
    <p:restoredTop sz="94663"/>
  </p:normalViewPr>
  <p:slideViewPr>
    <p:cSldViewPr snapToGrid="0">
      <p:cViewPr varScale="1">
        <p:scale>
          <a:sx n="86" d="100"/>
          <a:sy n="86" d="100"/>
        </p:scale>
        <p:origin x="18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23FBD45-6DCA-4D71-A268-9CDCA0F0539A}" type="datetimeFigureOut">
              <a:rPr lang="en-US" smtClean="0"/>
              <a:t>11/16/2021</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3E6E596-5C88-41EC-82AD-C5EFEF9B62B6}" type="slidenum">
              <a:rPr lang="en-US" smtClean="0"/>
              <a:t>‹#›</a:t>
            </a:fld>
            <a:endParaRPr lang="en-US" dirty="0"/>
          </a:p>
        </p:txBody>
      </p:sp>
    </p:spTree>
    <p:extLst>
      <p:ext uri="{BB962C8B-B14F-4D97-AF65-F5344CB8AC3E}">
        <p14:creationId xmlns:p14="http://schemas.microsoft.com/office/powerpoint/2010/main" val="4073531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www.americanprogress.org/issues/education-postsecondary/reports/2018/05/23/451186/neglected-college-race-gap-racial-disparities-among-college-completers/" TargetMode="External"/><Relationship Id="rId3" Type="http://schemas.openxmlformats.org/officeDocument/2006/relationships/hyperlink" Target="https://nces.ed.gov/programs/coe/indicator_cpb.asp" TargetMode="External"/><Relationship Id="rId7" Type="http://schemas.openxmlformats.org/officeDocument/2006/relationships/hyperlink" Target="https://www.act.org/content/dam/act/unsecured/documents/cccr2018/National-CCCR-2018.pdf"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nces.ed.gov/programs/coe/indicator_ctr.asp" TargetMode="External"/><Relationship Id="rId5" Type="http://schemas.openxmlformats.org/officeDocument/2006/relationships/hyperlink" Target="https://hechingerreport.org/colleges-enroll-students-arent-prepared-higher-education/" TargetMode="External"/><Relationship Id="rId10" Type="http://schemas.openxmlformats.org/officeDocument/2006/relationships/hyperlink" Target="https://www.gallup.com/education/243224/superintendents-say-engagement-hope-best-measures-success.aspx" TargetMode="External"/><Relationship Id="rId4" Type="http://schemas.openxmlformats.org/officeDocument/2006/relationships/hyperlink" Target="https://cew.georgetown.edu/cew-reports/3pathways/" TargetMode="External"/><Relationship Id="rId9" Type="http://schemas.openxmlformats.org/officeDocument/2006/relationships/hyperlink" Target="https://www.achieve.org/employers-and-college-faculty-report-gaps-recent-graduates%E2%80%99-preparedness-new-national-survey"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E6E596-5C88-41EC-82AD-C5EFEF9B62B6}" type="slidenum">
              <a:rPr lang="en-US" smtClean="0"/>
              <a:t>1</a:t>
            </a:fld>
            <a:endParaRPr lang="en-US" dirty="0"/>
          </a:p>
        </p:txBody>
      </p:sp>
    </p:spTree>
    <p:extLst>
      <p:ext uri="{BB962C8B-B14F-4D97-AF65-F5344CB8AC3E}">
        <p14:creationId xmlns:p14="http://schemas.microsoft.com/office/powerpoint/2010/main" val="2339829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28703-BAC1-42BF-867E-0AB215268345}" type="slidenum">
              <a:rPr lang="en-US" smtClean="0"/>
              <a:t>18</a:t>
            </a:fld>
            <a:endParaRPr lang="en-US" dirty="0"/>
          </a:p>
        </p:txBody>
      </p:sp>
    </p:spTree>
    <p:extLst>
      <p:ext uri="{BB962C8B-B14F-4D97-AF65-F5344CB8AC3E}">
        <p14:creationId xmlns:p14="http://schemas.microsoft.com/office/powerpoint/2010/main" val="2199610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28703-BAC1-42BF-867E-0AB215268345}" type="slidenum">
              <a:rPr lang="en-US" smtClean="0"/>
              <a:t>19</a:t>
            </a:fld>
            <a:endParaRPr lang="en-US" dirty="0"/>
          </a:p>
        </p:txBody>
      </p:sp>
    </p:spTree>
    <p:extLst>
      <p:ext uri="{BB962C8B-B14F-4D97-AF65-F5344CB8AC3E}">
        <p14:creationId xmlns:p14="http://schemas.microsoft.com/office/powerpoint/2010/main" val="790771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28703-BAC1-42BF-867E-0AB215268345}" type="slidenum">
              <a:rPr lang="en-US" smtClean="0"/>
              <a:t>20</a:t>
            </a:fld>
            <a:endParaRPr lang="en-US" dirty="0"/>
          </a:p>
        </p:txBody>
      </p:sp>
    </p:spTree>
    <p:extLst>
      <p:ext uri="{BB962C8B-B14F-4D97-AF65-F5344CB8AC3E}">
        <p14:creationId xmlns:p14="http://schemas.microsoft.com/office/powerpoint/2010/main" val="3314141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28703-BAC1-42BF-867E-0AB215268345}" type="slidenum">
              <a:rPr lang="en-US" smtClean="0"/>
              <a:t>21</a:t>
            </a:fld>
            <a:endParaRPr lang="en-US" dirty="0"/>
          </a:p>
        </p:txBody>
      </p:sp>
    </p:spTree>
    <p:extLst>
      <p:ext uri="{BB962C8B-B14F-4D97-AF65-F5344CB8AC3E}">
        <p14:creationId xmlns:p14="http://schemas.microsoft.com/office/powerpoint/2010/main" val="1976058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28703-BAC1-42BF-867E-0AB215268345}" type="slidenum">
              <a:rPr lang="en-US" smtClean="0"/>
              <a:t>22</a:t>
            </a:fld>
            <a:endParaRPr lang="en-US" dirty="0"/>
          </a:p>
        </p:txBody>
      </p:sp>
    </p:spTree>
    <p:extLst>
      <p:ext uri="{BB962C8B-B14F-4D97-AF65-F5344CB8AC3E}">
        <p14:creationId xmlns:p14="http://schemas.microsoft.com/office/powerpoint/2010/main" val="2969039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28703-BAC1-42BF-867E-0AB215268345}" type="slidenum">
              <a:rPr lang="en-US" smtClean="0"/>
              <a:t>23</a:t>
            </a:fld>
            <a:endParaRPr lang="en-US" dirty="0"/>
          </a:p>
        </p:txBody>
      </p:sp>
    </p:spTree>
    <p:extLst>
      <p:ext uri="{BB962C8B-B14F-4D97-AF65-F5344CB8AC3E}">
        <p14:creationId xmlns:p14="http://schemas.microsoft.com/office/powerpoint/2010/main" val="3790664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E6E596-5C88-41EC-82AD-C5EFEF9B62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209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elements</a:t>
            </a:r>
          </a:p>
        </p:txBody>
      </p:sp>
      <p:sp>
        <p:nvSpPr>
          <p:cNvPr id="4" name="Slide Number Placeholder 3"/>
          <p:cNvSpPr>
            <a:spLocks noGrp="1"/>
          </p:cNvSpPr>
          <p:nvPr>
            <p:ph type="sldNum" sz="quarter" idx="5"/>
          </p:nvPr>
        </p:nvSpPr>
        <p:spPr/>
        <p:txBody>
          <a:bodyPr/>
          <a:lstStyle/>
          <a:p>
            <a:fld id="{E5928703-BAC1-42BF-867E-0AB215268345}" type="slidenum">
              <a:rPr lang="en-US" smtClean="0"/>
              <a:t>26</a:t>
            </a:fld>
            <a:endParaRPr lang="en-US" dirty="0"/>
          </a:p>
        </p:txBody>
      </p:sp>
    </p:spTree>
    <p:extLst>
      <p:ext uri="{BB962C8B-B14F-4D97-AF65-F5344CB8AC3E}">
        <p14:creationId xmlns:p14="http://schemas.microsoft.com/office/powerpoint/2010/main" val="1744305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28703-BAC1-42BF-867E-0AB215268345}" type="slidenum">
              <a:rPr lang="en-US" smtClean="0"/>
              <a:t>27</a:t>
            </a:fld>
            <a:endParaRPr lang="en-US" dirty="0"/>
          </a:p>
        </p:txBody>
      </p:sp>
    </p:spTree>
    <p:extLst>
      <p:ext uri="{BB962C8B-B14F-4D97-AF65-F5344CB8AC3E}">
        <p14:creationId xmlns:p14="http://schemas.microsoft.com/office/powerpoint/2010/main" val="73241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28703-BAC1-42BF-867E-0AB215268345}" type="slidenum">
              <a:rPr lang="en-US" smtClean="0"/>
              <a:t>28</a:t>
            </a:fld>
            <a:endParaRPr lang="en-US" dirty="0"/>
          </a:p>
        </p:txBody>
      </p:sp>
    </p:spTree>
    <p:extLst>
      <p:ext uri="{BB962C8B-B14F-4D97-AF65-F5344CB8AC3E}">
        <p14:creationId xmlns:p14="http://schemas.microsoft.com/office/powerpoint/2010/main" val="12086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ESSA becomes law, replacing NCLB in 2015</a:t>
            </a:r>
          </a:p>
        </p:txBody>
      </p:sp>
      <p:sp>
        <p:nvSpPr>
          <p:cNvPr id="4" name="Slide Number Placeholder 3"/>
          <p:cNvSpPr>
            <a:spLocks noGrp="1"/>
          </p:cNvSpPr>
          <p:nvPr>
            <p:ph type="sldNum" sz="quarter" idx="5"/>
          </p:nvPr>
        </p:nvSpPr>
        <p:spPr/>
        <p:txBody>
          <a:bodyPr/>
          <a:lstStyle/>
          <a:p>
            <a:fld id="{E5928703-BAC1-42BF-867E-0AB215268345}" type="slidenum">
              <a:rPr lang="en-US" smtClean="0"/>
              <a:t>2</a:t>
            </a:fld>
            <a:endParaRPr lang="en-US" dirty="0"/>
          </a:p>
        </p:txBody>
      </p:sp>
    </p:spTree>
    <p:extLst>
      <p:ext uri="{BB962C8B-B14F-4D97-AF65-F5344CB8AC3E}">
        <p14:creationId xmlns:p14="http://schemas.microsoft.com/office/powerpoint/2010/main" val="94402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28703-BAC1-42BF-867E-0AB215268345}" type="slidenum">
              <a:rPr lang="en-US" smtClean="0"/>
              <a:t>29</a:t>
            </a:fld>
            <a:endParaRPr lang="en-US" dirty="0"/>
          </a:p>
        </p:txBody>
      </p:sp>
    </p:spTree>
    <p:extLst>
      <p:ext uri="{BB962C8B-B14F-4D97-AF65-F5344CB8AC3E}">
        <p14:creationId xmlns:p14="http://schemas.microsoft.com/office/powerpoint/2010/main" val="2172333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 model?</a:t>
            </a:r>
          </a:p>
          <a:p>
            <a:r>
              <a:rPr lang="en-US" dirty="0"/>
              <a:t>Teacher input and leadership in identifying and creating development opportunities</a:t>
            </a:r>
          </a:p>
        </p:txBody>
      </p:sp>
      <p:sp>
        <p:nvSpPr>
          <p:cNvPr id="4" name="Slide Number Placeholder 3"/>
          <p:cNvSpPr>
            <a:spLocks noGrp="1"/>
          </p:cNvSpPr>
          <p:nvPr>
            <p:ph type="sldNum" sz="quarter" idx="5"/>
          </p:nvPr>
        </p:nvSpPr>
        <p:spPr/>
        <p:txBody>
          <a:bodyPr/>
          <a:lstStyle/>
          <a:p>
            <a:fld id="{E5928703-BAC1-42BF-867E-0AB215268345}" type="slidenum">
              <a:rPr lang="en-US" smtClean="0"/>
              <a:t>30</a:t>
            </a:fld>
            <a:endParaRPr lang="en-US" dirty="0"/>
          </a:p>
        </p:txBody>
      </p:sp>
    </p:spTree>
    <p:extLst>
      <p:ext uri="{BB962C8B-B14F-4D97-AF65-F5344CB8AC3E}">
        <p14:creationId xmlns:p14="http://schemas.microsoft.com/office/powerpoint/2010/main" val="1436159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5"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a:t>
            </a:r>
            <a:r>
              <a:rPr lang="en-US" sz="1800" b="1" spc="5"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Portrait of a learner/Graduate</a:t>
            </a:r>
            <a:r>
              <a:rPr lang="en-US" sz="1800" spc="5"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represents a school district's vision for the 21st century skills, character traits, and/or social-emotional competencies that students need to succeed in college, career, and life.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sz="1800" spc="5" dirty="0">
                <a:solidFill>
                  <a:srgbClr val="4A4A4A"/>
                </a:solidFill>
                <a:effectLst/>
                <a:latin typeface="Arial" panose="020B0604020202020204" pitchFamily="34" charset="0"/>
                <a:ea typeface="Times New Roman" panose="02020603050405020304" pitchFamily="18" charset="0"/>
              </a:rPr>
              <a:t>The process of building and implementing a Portrait of a Graduate is a community effort. Typically, districts bring together students, staff, teachers, community leaders, business leaders, and school administrators to create the portrait. </a:t>
            </a:r>
          </a:p>
          <a:p>
            <a:endParaRPr lang="en-US" sz="1800" spc="5" dirty="0">
              <a:solidFill>
                <a:srgbClr val="4A4A4A"/>
              </a:solidFill>
              <a:effectLst/>
              <a:latin typeface="Arial" panose="020B0604020202020204" pitchFamily="34" charset="0"/>
            </a:endParaRPr>
          </a:p>
          <a:p>
            <a:r>
              <a:rPr lang="en-US" sz="1800" spc="5" dirty="0">
                <a:solidFill>
                  <a:srgbClr val="4A4A4A"/>
                </a:solidFill>
                <a:effectLst/>
                <a:latin typeface="Arial" panose="020B0604020202020204" pitchFamily="34" charset="0"/>
              </a:rPr>
              <a:t>This portrait should complement academics and test scores as measures of preparedness.</a:t>
            </a:r>
            <a:r>
              <a:rPr lang="en-US" sz="1800" spc="5" dirty="0">
                <a:solidFill>
                  <a:srgbClr val="4A4A4A"/>
                </a:solidFill>
                <a:effectLst/>
                <a:latin typeface="Arial" panose="020B0604020202020204" pitchFamily="34" charset="0"/>
                <a:ea typeface="Times New Roman" panose="02020603050405020304" pitchFamily="18" charset="0"/>
              </a:rPr>
              <a:t> Typically, districts bring together students, staff, teachers, community leaders, business leaders, and school administrators to create the portrait. </a:t>
            </a:r>
            <a:endParaRPr lang="en-US" dirty="0"/>
          </a:p>
        </p:txBody>
      </p:sp>
      <p:sp>
        <p:nvSpPr>
          <p:cNvPr id="4" name="Slide Number Placeholder 3"/>
          <p:cNvSpPr>
            <a:spLocks noGrp="1"/>
          </p:cNvSpPr>
          <p:nvPr>
            <p:ph type="sldNum" sz="quarter" idx="5"/>
          </p:nvPr>
        </p:nvSpPr>
        <p:spPr/>
        <p:txBody>
          <a:bodyPr/>
          <a:lstStyle/>
          <a:p>
            <a:fld id="{E5928703-BAC1-42BF-867E-0AB215268345}" type="slidenum">
              <a:rPr lang="en-US" smtClean="0"/>
              <a:t>31</a:t>
            </a:fld>
            <a:endParaRPr lang="en-US" dirty="0"/>
          </a:p>
        </p:txBody>
      </p:sp>
    </p:spTree>
    <p:extLst>
      <p:ext uri="{BB962C8B-B14F-4D97-AF65-F5344CB8AC3E}">
        <p14:creationId xmlns:p14="http://schemas.microsoft.com/office/powerpoint/2010/main" val="3782719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spc="5"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Many students are choosing not to enroll in college</a:t>
            </a:r>
            <a:r>
              <a:rPr lang="en-US" sz="1800" dirty="0">
                <a:solidFill>
                  <a:srgbClr val="4A4A4A"/>
                </a:solidFill>
                <a:effectLst/>
                <a:latin typeface="Arial" panose="020B0604020202020204" pitchFamily="34" charset="0"/>
                <a:ea typeface="Times New Roman" panose="02020603050405020304" pitchFamily="18" charset="0"/>
                <a:cs typeface="Times New Roman" panose="02020603050405020304" pitchFamily="18" charset="0"/>
              </a:rPr>
              <a:t>, whether a two-year or four-year institution, even as the job market </a:t>
            </a:r>
            <a:r>
              <a:rPr lang="en-US"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4"/>
              </a:rPr>
              <a:t>increasingly advantages</a:t>
            </a:r>
            <a:r>
              <a:rPr lang="en-US" sz="1800" dirty="0">
                <a:solidFill>
                  <a:srgbClr val="4A4A4A"/>
                </a:solidFill>
                <a:effectLst/>
                <a:latin typeface="Arial" panose="020B0604020202020204" pitchFamily="34" charset="0"/>
                <a:ea typeface="Times New Roman" panose="02020603050405020304" pitchFamily="18" charset="0"/>
                <a:cs typeface="Times New Roman" panose="02020603050405020304" pitchFamily="18" charset="0"/>
              </a:rPr>
              <a:t> those with an associate’s or bachelor’s degree. A large number of students who do enroll in college </a:t>
            </a:r>
            <a:r>
              <a:rPr lang="en-US"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5"/>
              </a:rPr>
              <a:t>require remedial courses</a:t>
            </a:r>
            <a:r>
              <a:rPr lang="en-US" sz="1800" dirty="0">
                <a:solidFill>
                  <a:srgbClr val="4A4A4A"/>
                </a:solidFill>
                <a:effectLst/>
                <a:latin typeface="Arial" panose="020B0604020202020204" pitchFamily="34" charset="0"/>
                <a:ea typeface="Times New Roman" panose="02020603050405020304" pitchFamily="18" charset="0"/>
                <a:cs typeface="Times New Roman" panose="02020603050405020304" pitchFamily="18" charset="0"/>
              </a:rPr>
              <a:t> in ELA and/or math.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6"/>
              </a:rPr>
              <a:t>Graduation rates at colleges are hovering at around 60 percent</a:t>
            </a:r>
            <a:r>
              <a:rPr lang="en-US" sz="1800" dirty="0">
                <a:solidFill>
                  <a:srgbClr val="4A4A4A"/>
                </a:solidFill>
                <a:effectLst/>
                <a:latin typeface="Arial" panose="020B0604020202020204" pitchFamily="34" charset="0"/>
                <a:ea typeface="Times New Roman" panose="02020603050405020304" pitchFamily="18" charset="0"/>
                <a:cs typeface="Times New Roman" panose="02020603050405020304" pitchFamily="18" charset="0"/>
              </a:rPr>
              <a:t>. There is a large disparity in </a:t>
            </a:r>
            <a:r>
              <a:rPr lang="en-US"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7"/>
              </a:rPr>
              <a:t>readiness</a:t>
            </a:r>
            <a:r>
              <a:rPr lang="en-US" sz="1800" dirty="0">
                <a:solidFill>
                  <a:srgbClr val="4A4A4A"/>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en-US"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8"/>
              </a:rPr>
              <a:t>post-secondary education outcomes</a:t>
            </a:r>
            <a:r>
              <a:rPr lang="en-US" sz="1800" dirty="0">
                <a:solidFill>
                  <a:srgbClr val="4A4A4A"/>
                </a:solidFill>
                <a:effectLst/>
                <a:latin typeface="Arial" panose="020B0604020202020204" pitchFamily="34" charset="0"/>
                <a:ea typeface="Times New Roman" panose="02020603050405020304" pitchFamily="18" charset="0"/>
                <a:cs typeface="Times New Roman" panose="02020603050405020304" pitchFamily="18" charset="0"/>
              </a:rPr>
              <a:t> for underserved students, including students of color, poor students, and first-generation college students.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solidFill>
                  <a:srgbClr val="4A4A4A"/>
                </a:solidFill>
                <a:effectLst/>
                <a:latin typeface="Arial" panose="020B0604020202020204" pitchFamily="34" charset="0"/>
                <a:ea typeface="Times New Roman" panose="02020603050405020304" pitchFamily="18" charset="0"/>
                <a:cs typeface="Times New Roman" panose="02020603050405020304" pitchFamily="18" charset="0"/>
              </a:rPr>
              <a:t>Employers are reporting a </a:t>
            </a:r>
            <a:r>
              <a:rPr lang="en-US" sz="18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9"/>
              </a:rPr>
              <a:t>significant need for high school graduates to receive additional education and training</a:t>
            </a:r>
            <a:r>
              <a:rPr lang="en-US" sz="1800" dirty="0">
                <a:solidFill>
                  <a:srgbClr val="4A4A4A"/>
                </a:solidFill>
                <a:effectLst/>
                <a:latin typeface="Arial" panose="020B0604020202020204" pitchFamily="34" charset="0"/>
                <a:ea typeface="Times New Roman" panose="02020603050405020304" pitchFamily="18" charset="0"/>
                <a:cs typeface="Times New Roman" panose="02020603050405020304" pitchFamily="18" charset="0"/>
              </a:rPr>
              <a:t> to make up for gaps.</a:t>
            </a:r>
            <a:endParaRPr lang="en-US" sz="1800"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spc="5" dirty="0">
                <a:solidFill>
                  <a:srgbClr val="4A4A4A"/>
                </a:solidFill>
                <a:effectLst/>
                <a:latin typeface="Arial" panose="020B0604020202020204" pitchFamily="34" charset="0"/>
                <a:ea typeface="Times New Roman" panose="02020603050405020304" pitchFamily="18" charset="0"/>
                <a:cs typeface="Times New Roman" panose="02020603050405020304" pitchFamily="18" charset="0"/>
              </a:rPr>
              <a:t>According to the 2018 Gallup Superintendents survey, </a:t>
            </a:r>
            <a:r>
              <a:rPr lang="en-US" sz="1800" spc="5"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10"/>
              </a:rPr>
              <a:t>66 percent of superintendents ranked SEL/21st-Century Skills as a key area of need</a:t>
            </a:r>
            <a:r>
              <a:rPr lang="en-US" sz="1800" spc="5" dirty="0">
                <a:solidFill>
                  <a:srgbClr val="4A4A4A"/>
                </a:solidFill>
                <a:effectLst/>
                <a:latin typeface="Arial" panose="020B0604020202020204" pitchFamily="34" charset="0"/>
                <a:ea typeface="Times New Roman" panose="02020603050405020304" pitchFamily="18" charset="0"/>
                <a:cs typeface="Times New Roman" panose="02020603050405020304" pitchFamily="18" charset="0"/>
              </a:rPr>
              <a:t> and a lever for improving students' college and career readiness.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5928703-BAC1-42BF-867E-0AB215268345}" type="slidenum">
              <a:rPr lang="en-US" smtClean="0"/>
              <a:t>32</a:t>
            </a:fld>
            <a:endParaRPr lang="en-US" dirty="0"/>
          </a:p>
        </p:txBody>
      </p:sp>
    </p:spTree>
    <p:extLst>
      <p:ext uri="{BB962C8B-B14F-4D97-AF65-F5344CB8AC3E}">
        <p14:creationId xmlns:p14="http://schemas.microsoft.com/office/powerpoint/2010/main" val="1874240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5928703-BAC1-42BF-867E-0AB215268345}" type="slidenum">
              <a:rPr lang="en-US" smtClean="0"/>
              <a:t>33</a:t>
            </a:fld>
            <a:endParaRPr lang="en-US" dirty="0"/>
          </a:p>
        </p:txBody>
      </p:sp>
    </p:spTree>
    <p:extLst>
      <p:ext uri="{BB962C8B-B14F-4D97-AF65-F5344CB8AC3E}">
        <p14:creationId xmlns:p14="http://schemas.microsoft.com/office/powerpoint/2010/main" val="3412768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5928703-BAC1-42BF-867E-0AB215268345}" type="slidenum">
              <a:rPr lang="en-US" smtClean="0"/>
              <a:t>34</a:t>
            </a:fld>
            <a:endParaRPr lang="en-US" dirty="0"/>
          </a:p>
        </p:txBody>
      </p:sp>
    </p:spTree>
    <p:extLst>
      <p:ext uri="{BB962C8B-B14F-4D97-AF65-F5344CB8AC3E}">
        <p14:creationId xmlns:p14="http://schemas.microsoft.com/office/powerpoint/2010/main" val="2538502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5928703-BAC1-42BF-867E-0AB215268345}" type="slidenum">
              <a:rPr lang="en-US" smtClean="0"/>
              <a:t>35</a:t>
            </a:fld>
            <a:endParaRPr lang="en-US" dirty="0"/>
          </a:p>
        </p:txBody>
      </p:sp>
    </p:spTree>
    <p:extLst>
      <p:ext uri="{BB962C8B-B14F-4D97-AF65-F5344CB8AC3E}">
        <p14:creationId xmlns:p14="http://schemas.microsoft.com/office/powerpoint/2010/main" val="1290494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https://www.salineschools.org/sas-vision/sas-compass/</a:t>
            </a:r>
          </a:p>
        </p:txBody>
      </p:sp>
      <p:sp>
        <p:nvSpPr>
          <p:cNvPr id="4" name="Slide Number Placeholder 3"/>
          <p:cNvSpPr>
            <a:spLocks noGrp="1"/>
          </p:cNvSpPr>
          <p:nvPr>
            <p:ph type="sldNum" sz="quarter" idx="5"/>
          </p:nvPr>
        </p:nvSpPr>
        <p:spPr/>
        <p:txBody>
          <a:bodyPr/>
          <a:lstStyle/>
          <a:p>
            <a:fld id="{E5928703-BAC1-42BF-867E-0AB215268345}" type="slidenum">
              <a:rPr lang="en-US" smtClean="0"/>
              <a:t>36</a:t>
            </a:fld>
            <a:endParaRPr lang="en-US" dirty="0"/>
          </a:p>
        </p:txBody>
      </p:sp>
    </p:spTree>
    <p:extLst>
      <p:ext uri="{BB962C8B-B14F-4D97-AF65-F5344CB8AC3E}">
        <p14:creationId xmlns:p14="http://schemas.microsoft.com/office/powerpoint/2010/main" val="3022255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28703-BAC1-42BF-867E-0AB215268345}" type="slidenum">
              <a:rPr lang="en-US" smtClean="0"/>
              <a:t>37</a:t>
            </a:fld>
            <a:endParaRPr lang="en-US" dirty="0"/>
          </a:p>
        </p:txBody>
      </p:sp>
    </p:spTree>
    <p:extLst>
      <p:ext uri="{BB962C8B-B14F-4D97-AF65-F5344CB8AC3E}">
        <p14:creationId xmlns:p14="http://schemas.microsoft.com/office/powerpoint/2010/main" val="2017352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elements</a:t>
            </a:r>
          </a:p>
        </p:txBody>
      </p:sp>
      <p:sp>
        <p:nvSpPr>
          <p:cNvPr id="4" name="Slide Number Placeholder 3"/>
          <p:cNvSpPr>
            <a:spLocks noGrp="1"/>
          </p:cNvSpPr>
          <p:nvPr>
            <p:ph type="sldNum" sz="quarter" idx="5"/>
          </p:nvPr>
        </p:nvSpPr>
        <p:spPr/>
        <p:txBody>
          <a:bodyPr/>
          <a:lstStyle/>
          <a:p>
            <a:fld id="{E5928703-BAC1-42BF-867E-0AB215268345}" type="slidenum">
              <a:rPr lang="en-US" smtClean="0"/>
              <a:t>3</a:t>
            </a:fld>
            <a:endParaRPr lang="en-US" dirty="0"/>
          </a:p>
        </p:txBody>
      </p:sp>
    </p:spTree>
    <p:extLst>
      <p:ext uri="{BB962C8B-B14F-4D97-AF65-F5344CB8AC3E}">
        <p14:creationId xmlns:p14="http://schemas.microsoft.com/office/powerpoint/2010/main" val="119248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study is to determine the role of strategic planning in the achievement of goals established to improve academic success.</a:t>
            </a:r>
          </a:p>
        </p:txBody>
      </p:sp>
      <p:sp>
        <p:nvSpPr>
          <p:cNvPr id="4" name="Slide Number Placeholder 3"/>
          <p:cNvSpPr>
            <a:spLocks noGrp="1"/>
          </p:cNvSpPr>
          <p:nvPr>
            <p:ph type="sldNum" sz="quarter" idx="5"/>
          </p:nvPr>
        </p:nvSpPr>
        <p:spPr/>
        <p:txBody>
          <a:bodyPr/>
          <a:lstStyle/>
          <a:p>
            <a:fld id="{E5928703-BAC1-42BF-867E-0AB215268345}" type="slidenum">
              <a:rPr lang="en-US" smtClean="0"/>
              <a:t>4</a:t>
            </a:fld>
            <a:endParaRPr lang="en-US" dirty="0"/>
          </a:p>
        </p:txBody>
      </p:sp>
    </p:spTree>
    <p:extLst>
      <p:ext uri="{BB962C8B-B14F-4D97-AF65-F5344CB8AC3E}">
        <p14:creationId xmlns:p14="http://schemas.microsoft.com/office/powerpoint/2010/main" val="2240664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28703-BAC1-42BF-867E-0AB215268345}" type="slidenum">
              <a:rPr lang="en-US" smtClean="0"/>
              <a:t>6</a:t>
            </a:fld>
            <a:endParaRPr lang="en-US" dirty="0"/>
          </a:p>
        </p:txBody>
      </p:sp>
    </p:spTree>
    <p:extLst>
      <p:ext uri="{BB962C8B-B14F-4D97-AF65-F5344CB8AC3E}">
        <p14:creationId xmlns:p14="http://schemas.microsoft.com/office/powerpoint/2010/main" val="3455673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SMART goals are Specific, Measurable, attainable, relevant, and time-bound.</a:t>
            </a:r>
          </a:p>
        </p:txBody>
      </p:sp>
      <p:sp>
        <p:nvSpPr>
          <p:cNvPr id="4" name="Slide Number Placeholder 3"/>
          <p:cNvSpPr>
            <a:spLocks noGrp="1"/>
          </p:cNvSpPr>
          <p:nvPr>
            <p:ph type="sldNum" sz="quarter" idx="5"/>
          </p:nvPr>
        </p:nvSpPr>
        <p:spPr/>
        <p:txBody>
          <a:bodyPr/>
          <a:lstStyle/>
          <a:p>
            <a:fld id="{E5928703-BAC1-42BF-867E-0AB215268345}" type="slidenum">
              <a:rPr lang="en-US" smtClean="0"/>
              <a:t>8</a:t>
            </a:fld>
            <a:endParaRPr lang="en-US" dirty="0"/>
          </a:p>
        </p:txBody>
      </p:sp>
    </p:spTree>
    <p:extLst>
      <p:ext uri="{BB962C8B-B14F-4D97-AF65-F5344CB8AC3E}">
        <p14:creationId xmlns:p14="http://schemas.microsoft.com/office/powerpoint/2010/main" val="3913803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28703-BAC1-42BF-867E-0AB215268345}" type="slidenum">
              <a:rPr lang="en-US" smtClean="0"/>
              <a:t>13</a:t>
            </a:fld>
            <a:endParaRPr lang="en-US" dirty="0"/>
          </a:p>
        </p:txBody>
      </p:sp>
    </p:spTree>
    <p:extLst>
      <p:ext uri="{BB962C8B-B14F-4D97-AF65-F5344CB8AC3E}">
        <p14:creationId xmlns:p14="http://schemas.microsoft.com/office/powerpoint/2010/main" val="3772394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4</a:t>
            </a:r>
          </a:p>
        </p:txBody>
      </p:sp>
      <p:sp>
        <p:nvSpPr>
          <p:cNvPr id="4" name="Slide Number Placeholder 3"/>
          <p:cNvSpPr>
            <a:spLocks noGrp="1"/>
          </p:cNvSpPr>
          <p:nvPr>
            <p:ph type="sldNum" sz="quarter" idx="5"/>
          </p:nvPr>
        </p:nvSpPr>
        <p:spPr/>
        <p:txBody>
          <a:bodyPr/>
          <a:lstStyle/>
          <a:p>
            <a:fld id="{E5928703-BAC1-42BF-867E-0AB215268345}" type="slidenum">
              <a:rPr lang="en-US" smtClean="0"/>
              <a:t>15</a:t>
            </a:fld>
            <a:endParaRPr lang="en-US" dirty="0"/>
          </a:p>
        </p:txBody>
      </p:sp>
    </p:spTree>
    <p:extLst>
      <p:ext uri="{BB962C8B-B14F-4D97-AF65-F5344CB8AC3E}">
        <p14:creationId xmlns:p14="http://schemas.microsoft.com/office/powerpoint/2010/main" val="1145790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928703-BAC1-42BF-867E-0AB215268345}" type="slidenum">
              <a:rPr lang="en-US" smtClean="0"/>
              <a:t>17</a:t>
            </a:fld>
            <a:endParaRPr lang="en-US" dirty="0"/>
          </a:p>
        </p:txBody>
      </p:sp>
    </p:spTree>
    <p:extLst>
      <p:ext uri="{BB962C8B-B14F-4D97-AF65-F5344CB8AC3E}">
        <p14:creationId xmlns:p14="http://schemas.microsoft.com/office/powerpoint/2010/main" val="1111281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B7A3-7EEB-406D-AAD8-D0D188C9C4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6254CD-AB7D-4DBE-909F-9129B9DEE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3EBC7F-ED81-4730-953B-99D8AE6C1820}"/>
              </a:ext>
            </a:extLst>
          </p:cNvPr>
          <p:cNvSpPr>
            <a:spLocks noGrp="1"/>
          </p:cNvSpPr>
          <p:nvPr>
            <p:ph type="dt" sz="half" idx="10"/>
          </p:nvPr>
        </p:nvSpPr>
        <p:spPr/>
        <p:txBody>
          <a:bodyPr/>
          <a:lstStyle/>
          <a:p>
            <a:fld id="{2515E3F8-435E-418A-8982-D4966A09A568}" type="datetimeFigureOut">
              <a:rPr lang="en-US" smtClean="0"/>
              <a:t>11/16/2021</a:t>
            </a:fld>
            <a:endParaRPr lang="en-US" dirty="0"/>
          </a:p>
        </p:txBody>
      </p:sp>
      <p:sp>
        <p:nvSpPr>
          <p:cNvPr id="5" name="Footer Placeholder 4">
            <a:extLst>
              <a:ext uri="{FF2B5EF4-FFF2-40B4-BE49-F238E27FC236}">
                <a16:creationId xmlns:a16="http://schemas.microsoft.com/office/drawing/2014/main" id="{ACEB6FDC-7946-4C14-BBD9-3B05435F3F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76F7C4-A66D-4DA8-ACF2-AA14AC629BE1}"/>
              </a:ext>
            </a:extLst>
          </p:cNvPr>
          <p:cNvSpPr>
            <a:spLocks noGrp="1"/>
          </p:cNvSpPr>
          <p:nvPr>
            <p:ph type="sldNum" sz="quarter" idx="12"/>
          </p:nvPr>
        </p:nvSpPr>
        <p:spPr/>
        <p:txBody>
          <a:bodyPr/>
          <a:lstStyle/>
          <a:p>
            <a:fld id="{8D022781-27E7-4198-9A31-310860A93694}" type="slidenum">
              <a:rPr lang="en-US" smtClean="0"/>
              <a:t>‹#›</a:t>
            </a:fld>
            <a:endParaRPr lang="en-US" dirty="0"/>
          </a:p>
        </p:txBody>
      </p:sp>
    </p:spTree>
    <p:extLst>
      <p:ext uri="{BB962C8B-B14F-4D97-AF65-F5344CB8AC3E}">
        <p14:creationId xmlns:p14="http://schemas.microsoft.com/office/powerpoint/2010/main" val="1759423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962C9-CFF9-4642-AA84-32E54C7290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B4AA63-D187-4E3B-BC5E-8DEA0DF08A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DDE10F-9666-46A0-851A-12A2728B2C62}"/>
              </a:ext>
            </a:extLst>
          </p:cNvPr>
          <p:cNvSpPr>
            <a:spLocks noGrp="1"/>
          </p:cNvSpPr>
          <p:nvPr>
            <p:ph type="dt" sz="half" idx="10"/>
          </p:nvPr>
        </p:nvSpPr>
        <p:spPr/>
        <p:txBody>
          <a:bodyPr/>
          <a:lstStyle/>
          <a:p>
            <a:fld id="{2515E3F8-435E-418A-8982-D4966A09A568}" type="datetimeFigureOut">
              <a:rPr lang="en-US" smtClean="0"/>
              <a:t>11/16/2021</a:t>
            </a:fld>
            <a:endParaRPr lang="en-US" dirty="0"/>
          </a:p>
        </p:txBody>
      </p:sp>
      <p:sp>
        <p:nvSpPr>
          <p:cNvPr id="5" name="Footer Placeholder 4">
            <a:extLst>
              <a:ext uri="{FF2B5EF4-FFF2-40B4-BE49-F238E27FC236}">
                <a16:creationId xmlns:a16="http://schemas.microsoft.com/office/drawing/2014/main" id="{B72CE84C-7EFD-406F-953C-2B5BFCDFE8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EA6220-87EF-438C-A190-BACE2B0652C6}"/>
              </a:ext>
            </a:extLst>
          </p:cNvPr>
          <p:cNvSpPr>
            <a:spLocks noGrp="1"/>
          </p:cNvSpPr>
          <p:nvPr>
            <p:ph type="sldNum" sz="quarter" idx="12"/>
          </p:nvPr>
        </p:nvSpPr>
        <p:spPr/>
        <p:txBody>
          <a:bodyPr/>
          <a:lstStyle/>
          <a:p>
            <a:fld id="{8D022781-27E7-4198-9A31-310860A93694}" type="slidenum">
              <a:rPr lang="en-US" smtClean="0"/>
              <a:t>‹#›</a:t>
            </a:fld>
            <a:endParaRPr lang="en-US" dirty="0"/>
          </a:p>
        </p:txBody>
      </p:sp>
    </p:spTree>
    <p:extLst>
      <p:ext uri="{BB962C8B-B14F-4D97-AF65-F5344CB8AC3E}">
        <p14:creationId xmlns:p14="http://schemas.microsoft.com/office/powerpoint/2010/main" val="632546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F89613-9876-4626-9E64-1CD975FE2A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9EAF41-8E99-42E7-B03F-C4713E2218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2FB59B-DF57-4D9C-995C-61DB1C3F5F6D}"/>
              </a:ext>
            </a:extLst>
          </p:cNvPr>
          <p:cNvSpPr>
            <a:spLocks noGrp="1"/>
          </p:cNvSpPr>
          <p:nvPr>
            <p:ph type="dt" sz="half" idx="10"/>
          </p:nvPr>
        </p:nvSpPr>
        <p:spPr/>
        <p:txBody>
          <a:bodyPr/>
          <a:lstStyle/>
          <a:p>
            <a:fld id="{2515E3F8-435E-418A-8982-D4966A09A568}" type="datetimeFigureOut">
              <a:rPr lang="en-US" smtClean="0"/>
              <a:t>11/16/2021</a:t>
            </a:fld>
            <a:endParaRPr lang="en-US" dirty="0"/>
          </a:p>
        </p:txBody>
      </p:sp>
      <p:sp>
        <p:nvSpPr>
          <p:cNvPr id="5" name="Footer Placeholder 4">
            <a:extLst>
              <a:ext uri="{FF2B5EF4-FFF2-40B4-BE49-F238E27FC236}">
                <a16:creationId xmlns:a16="http://schemas.microsoft.com/office/drawing/2014/main" id="{F81AE21D-D7CB-4A28-9AEC-5357E9129A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8F962B-CD5D-42D5-A3C7-68B95A41D327}"/>
              </a:ext>
            </a:extLst>
          </p:cNvPr>
          <p:cNvSpPr>
            <a:spLocks noGrp="1"/>
          </p:cNvSpPr>
          <p:nvPr>
            <p:ph type="sldNum" sz="quarter" idx="12"/>
          </p:nvPr>
        </p:nvSpPr>
        <p:spPr/>
        <p:txBody>
          <a:bodyPr/>
          <a:lstStyle/>
          <a:p>
            <a:fld id="{8D022781-27E7-4198-9A31-310860A93694}" type="slidenum">
              <a:rPr lang="en-US" smtClean="0"/>
              <a:t>‹#›</a:t>
            </a:fld>
            <a:endParaRPr lang="en-US" dirty="0"/>
          </a:p>
        </p:txBody>
      </p:sp>
    </p:spTree>
    <p:extLst>
      <p:ext uri="{BB962C8B-B14F-4D97-AF65-F5344CB8AC3E}">
        <p14:creationId xmlns:p14="http://schemas.microsoft.com/office/powerpoint/2010/main" val="2826781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C1114F-AD39-4A07-9673-0EE51F274DA9}" type="datetimeFigureOut">
              <a:rPr lang="en-US" smtClean="0"/>
              <a:t>11/16/2021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5EF767-8A8F-4565-BB10-973BFD16D05C}" type="slidenum">
              <a:rPr lang="en-US" smtClean="0"/>
              <a:t>‹#›</a:t>
            </a:fld>
            <a:endParaRPr lang="en-US" dirty="0"/>
          </a:p>
        </p:txBody>
      </p:sp>
    </p:spTree>
    <p:extLst>
      <p:ext uri="{BB962C8B-B14F-4D97-AF65-F5344CB8AC3E}">
        <p14:creationId xmlns:p14="http://schemas.microsoft.com/office/powerpoint/2010/main" val="2513717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5B7A3-7EEB-406D-AAD8-D0D188C9C4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6254CD-AB7D-4DBE-909F-9129B9DEE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3EBC7F-ED81-4730-953B-99D8AE6C1820}"/>
              </a:ext>
            </a:extLst>
          </p:cNvPr>
          <p:cNvSpPr>
            <a:spLocks noGrp="1"/>
          </p:cNvSpPr>
          <p:nvPr>
            <p:ph type="dt" sz="half" idx="10"/>
          </p:nvPr>
        </p:nvSpPr>
        <p:spPr/>
        <p:txBody>
          <a:bodyPr/>
          <a:lstStyle/>
          <a:p>
            <a:fld id="{2515E3F8-435E-418A-8982-D4966A09A568}" type="datetimeFigureOut">
              <a:rPr lang="en-US" smtClean="0"/>
              <a:t>11/16/2021</a:t>
            </a:fld>
            <a:endParaRPr lang="en-US" dirty="0"/>
          </a:p>
        </p:txBody>
      </p:sp>
      <p:sp>
        <p:nvSpPr>
          <p:cNvPr id="5" name="Footer Placeholder 4">
            <a:extLst>
              <a:ext uri="{FF2B5EF4-FFF2-40B4-BE49-F238E27FC236}">
                <a16:creationId xmlns:a16="http://schemas.microsoft.com/office/drawing/2014/main" id="{ACEB6FDC-7946-4C14-BBD9-3B05435F3F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76F7C4-A66D-4DA8-ACF2-AA14AC629BE1}"/>
              </a:ext>
            </a:extLst>
          </p:cNvPr>
          <p:cNvSpPr>
            <a:spLocks noGrp="1"/>
          </p:cNvSpPr>
          <p:nvPr>
            <p:ph type="sldNum" sz="quarter" idx="12"/>
          </p:nvPr>
        </p:nvSpPr>
        <p:spPr/>
        <p:txBody>
          <a:bodyPr/>
          <a:lstStyle/>
          <a:p>
            <a:fld id="{8D022781-27E7-4198-9A31-310860A93694}" type="slidenum">
              <a:rPr lang="en-US" smtClean="0"/>
              <a:t>‹#›</a:t>
            </a:fld>
            <a:endParaRPr lang="en-US" dirty="0"/>
          </a:p>
        </p:txBody>
      </p:sp>
    </p:spTree>
    <p:extLst>
      <p:ext uri="{BB962C8B-B14F-4D97-AF65-F5344CB8AC3E}">
        <p14:creationId xmlns:p14="http://schemas.microsoft.com/office/powerpoint/2010/main" val="236938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AB21-1138-45A1-942E-09CC76FFB6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8A8051-DC21-487D-95D6-2E731306BD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B00F8C-4590-41BD-BDAA-19ED40773BD4}"/>
              </a:ext>
            </a:extLst>
          </p:cNvPr>
          <p:cNvSpPr>
            <a:spLocks noGrp="1"/>
          </p:cNvSpPr>
          <p:nvPr>
            <p:ph type="dt" sz="half" idx="10"/>
          </p:nvPr>
        </p:nvSpPr>
        <p:spPr/>
        <p:txBody>
          <a:bodyPr/>
          <a:lstStyle/>
          <a:p>
            <a:fld id="{2515E3F8-435E-418A-8982-D4966A09A568}" type="datetimeFigureOut">
              <a:rPr lang="en-US" smtClean="0"/>
              <a:t>11/16/2021</a:t>
            </a:fld>
            <a:endParaRPr lang="en-US" dirty="0"/>
          </a:p>
        </p:txBody>
      </p:sp>
      <p:sp>
        <p:nvSpPr>
          <p:cNvPr id="5" name="Footer Placeholder 4">
            <a:extLst>
              <a:ext uri="{FF2B5EF4-FFF2-40B4-BE49-F238E27FC236}">
                <a16:creationId xmlns:a16="http://schemas.microsoft.com/office/drawing/2014/main" id="{B3977074-A4D4-4242-9F24-696EFC0261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97971-44FB-4B5A-A549-0C08CE3696EF}"/>
              </a:ext>
            </a:extLst>
          </p:cNvPr>
          <p:cNvSpPr>
            <a:spLocks noGrp="1"/>
          </p:cNvSpPr>
          <p:nvPr>
            <p:ph type="sldNum" sz="quarter" idx="12"/>
          </p:nvPr>
        </p:nvSpPr>
        <p:spPr/>
        <p:txBody>
          <a:bodyPr/>
          <a:lstStyle/>
          <a:p>
            <a:fld id="{8D022781-27E7-4198-9A31-310860A93694}" type="slidenum">
              <a:rPr lang="en-US" smtClean="0"/>
              <a:t>‹#›</a:t>
            </a:fld>
            <a:endParaRPr lang="en-US" dirty="0"/>
          </a:p>
        </p:txBody>
      </p:sp>
    </p:spTree>
    <p:extLst>
      <p:ext uri="{BB962C8B-B14F-4D97-AF65-F5344CB8AC3E}">
        <p14:creationId xmlns:p14="http://schemas.microsoft.com/office/powerpoint/2010/main" val="230501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9FF82-4FD9-4F61-9A9B-79EEFF49E5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11EFCB-F654-4D99-B044-528597F93A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942A34-5946-4540-97F9-18FC95DAA4BD}"/>
              </a:ext>
            </a:extLst>
          </p:cNvPr>
          <p:cNvSpPr>
            <a:spLocks noGrp="1"/>
          </p:cNvSpPr>
          <p:nvPr>
            <p:ph type="dt" sz="half" idx="10"/>
          </p:nvPr>
        </p:nvSpPr>
        <p:spPr/>
        <p:txBody>
          <a:bodyPr/>
          <a:lstStyle/>
          <a:p>
            <a:fld id="{2515E3F8-435E-418A-8982-D4966A09A568}" type="datetimeFigureOut">
              <a:rPr lang="en-US" smtClean="0"/>
              <a:t>11/16/2021</a:t>
            </a:fld>
            <a:endParaRPr lang="en-US" dirty="0"/>
          </a:p>
        </p:txBody>
      </p:sp>
      <p:sp>
        <p:nvSpPr>
          <p:cNvPr id="5" name="Footer Placeholder 4">
            <a:extLst>
              <a:ext uri="{FF2B5EF4-FFF2-40B4-BE49-F238E27FC236}">
                <a16:creationId xmlns:a16="http://schemas.microsoft.com/office/drawing/2014/main" id="{8CCDF8C7-4B4F-49C3-96FD-88C4110B3F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5B413F-9875-485B-A9C6-00FC92C457D1}"/>
              </a:ext>
            </a:extLst>
          </p:cNvPr>
          <p:cNvSpPr>
            <a:spLocks noGrp="1"/>
          </p:cNvSpPr>
          <p:nvPr>
            <p:ph type="sldNum" sz="quarter" idx="12"/>
          </p:nvPr>
        </p:nvSpPr>
        <p:spPr/>
        <p:txBody>
          <a:bodyPr/>
          <a:lstStyle/>
          <a:p>
            <a:fld id="{8D022781-27E7-4198-9A31-310860A93694}" type="slidenum">
              <a:rPr lang="en-US" smtClean="0"/>
              <a:t>‹#›</a:t>
            </a:fld>
            <a:endParaRPr lang="en-US" dirty="0"/>
          </a:p>
        </p:txBody>
      </p:sp>
    </p:spTree>
    <p:extLst>
      <p:ext uri="{BB962C8B-B14F-4D97-AF65-F5344CB8AC3E}">
        <p14:creationId xmlns:p14="http://schemas.microsoft.com/office/powerpoint/2010/main" val="3272823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5135C-94B5-4CB5-A9B1-067B2157C1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F835C3-2137-44A2-A016-DF2104C8C6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12602D-7FEE-4503-8073-E688114D68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DD5E99-8467-41A7-9283-BAA55612AFC1}"/>
              </a:ext>
            </a:extLst>
          </p:cNvPr>
          <p:cNvSpPr>
            <a:spLocks noGrp="1"/>
          </p:cNvSpPr>
          <p:nvPr>
            <p:ph type="dt" sz="half" idx="10"/>
          </p:nvPr>
        </p:nvSpPr>
        <p:spPr/>
        <p:txBody>
          <a:bodyPr/>
          <a:lstStyle/>
          <a:p>
            <a:fld id="{2515E3F8-435E-418A-8982-D4966A09A568}" type="datetimeFigureOut">
              <a:rPr lang="en-US" smtClean="0"/>
              <a:t>11/16/2021</a:t>
            </a:fld>
            <a:endParaRPr lang="en-US" dirty="0"/>
          </a:p>
        </p:txBody>
      </p:sp>
      <p:sp>
        <p:nvSpPr>
          <p:cNvPr id="6" name="Footer Placeholder 5">
            <a:extLst>
              <a:ext uri="{FF2B5EF4-FFF2-40B4-BE49-F238E27FC236}">
                <a16:creationId xmlns:a16="http://schemas.microsoft.com/office/drawing/2014/main" id="{08AF827A-0CBE-42D2-8CC5-804313617BA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D111E5-E827-4991-891A-0082FF7EC54E}"/>
              </a:ext>
            </a:extLst>
          </p:cNvPr>
          <p:cNvSpPr>
            <a:spLocks noGrp="1"/>
          </p:cNvSpPr>
          <p:nvPr>
            <p:ph type="sldNum" sz="quarter" idx="12"/>
          </p:nvPr>
        </p:nvSpPr>
        <p:spPr/>
        <p:txBody>
          <a:bodyPr/>
          <a:lstStyle/>
          <a:p>
            <a:fld id="{8D022781-27E7-4198-9A31-310860A93694}" type="slidenum">
              <a:rPr lang="en-US" smtClean="0"/>
              <a:t>‹#›</a:t>
            </a:fld>
            <a:endParaRPr lang="en-US" dirty="0"/>
          </a:p>
        </p:txBody>
      </p:sp>
    </p:spTree>
    <p:extLst>
      <p:ext uri="{BB962C8B-B14F-4D97-AF65-F5344CB8AC3E}">
        <p14:creationId xmlns:p14="http://schemas.microsoft.com/office/powerpoint/2010/main" val="3813854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3B787-18B4-4874-8164-658F76E5CF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546837-F07A-4345-BE60-494246E9C3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F92753-728F-4AF7-BD01-018C8302BE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32F804-9F3C-484F-9908-B414C07ED4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A4C693-7190-4C69-89D0-6E0EA74458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0E4BD0-91EA-4BEF-A6B3-C6AC39700FBE}"/>
              </a:ext>
            </a:extLst>
          </p:cNvPr>
          <p:cNvSpPr>
            <a:spLocks noGrp="1"/>
          </p:cNvSpPr>
          <p:nvPr>
            <p:ph type="dt" sz="half" idx="10"/>
          </p:nvPr>
        </p:nvSpPr>
        <p:spPr/>
        <p:txBody>
          <a:bodyPr/>
          <a:lstStyle/>
          <a:p>
            <a:fld id="{2515E3F8-435E-418A-8982-D4966A09A568}" type="datetimeFigureOut">
              <a:rPr lang="en-US" smtClean="0"/>
              <a:t>11/16/2021</a:t>
            </a:fld>
            <a:endParaRPr lang="en-US" dirty="0"/>
          </a:p>
        </p:txBody>
      </p:sp>
      <p:sp>
        <p:nvSpPr>
          <p:cNvPr id="8" name="Footer Placeholder 7">
            <a:extLst>
              <a:ext uri="{FF2B5EF4-FFF2-40B4-BE49-F238E27FC236}">
                <a16:creationId xmlns:a16="http://schemas.microsoft.com/office/drawing/2014/main" id="{F1706542-513C-4A75-B5A6-5F13F7D5629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9D9203F-19BA-4A6E-A9CB-18337CD7F94B}"/>
              </a:ext>
            </a:extLst>
          </p:cNvPr>
          <p:cNvSpPr>
            <a:spLocks noGrp="1"/>
          </p:cNvSpPr>
          <p:nvPr>
            <p:ph type="sldNum" sz="quarter" idx="12"/>
          </p:nvPr>
        </p:nvSpPr>
        <p:spPr/>
        <p:txBody>
          <a:bodyPr/>
          <a:lstStyle/>
          <a:p>
            <a:fld id="{8D022781-27E7-4198-9A31-310860A93694}" type="slidenum">
              <a:rPr lang="en-US" smtClean="0"/>
              <a:t>‹#›</a:t>
            </a:fld>
            <a:endParaRPr lang="en-US" dirty="0"/>
          </a:p>
        </p:txBody>
      </p:sp>
    </p:spTree>
    <p:extLst>
      <p:ext uri="{BB962C8B-B14F-4D97-AF65-F5344CB8AC3E}">
        <p14:creationId xmlns:p14="http://schemas.microsoft.com/office/powerpoint/2010/main" val="3422630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F038C-CBD9-4174-A4BF-060C711EBE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D2B71D-6B52-482A-B2AE-7F56078CC54A}"/>
              </a:ext>
            </a:extLst>
          </p:cNvPr>
          <p:cNvSpPr>
            <a:spLocks noGrp="1"/>
          </p:cNvSpPr>
          <p:nvPr>
            <p:ph type="dt" sz="half" idx="10"/>
          </p:nvPr>
        </p:nvSpPr>
        <p:spPr/>
        <p:txBody>
          <a:bodyPr/>
          <a:lstStyle/>
          <a:p>
            <a:fld id="{2515E3F8-435E-418A-8982-D4966A09A568}" type="datetimeFigureOut">
              <a:rPr lang="en-US" smtClean="0"/>
              <a:t>11/16/2021</a:t>
            </a:fld>
            <a:endParaRPr lang="en-US" dirty="0"/>
          </a:p>
        </p:txBody>
      </p:sp>
      <p:sp>
        <p:nvSpPr>
          <p:cNvPr id="4" name="Footer Placeholder 3">
            <a:extLst>
              <a:ext uri="{FF2B5EF4-FFF2-40B4-BE49-F238E27FC236}">
                <a16:creationId xmlns:a16="http://schemas.microsoft.com/office/drawing/2014/main" id="{63C22DC6-E973-4784-9D5B-36B7B1C8C0C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DCD041C-2DBF-4548-9336-A012E6BA2FF3}"/>
              </a:ext>
            </a:extLst>
          </p:cNvPr>
          <p:cNvSpPr>
            <a:spLocks noGrp="1"/>
          </p:cNvSpPr>
          <p:nvPr>
            <p:ph type="sldNum" sz="quarter" idx="12"/>
          </p:nvPr>
        </p:nvSpPr>
        <p:spPr/>
        <p:txBody>
          <a:bodyPr/>
          <a:lstStyle/>
          <a:p>
            <a:fld id="{8D022781-27E7-4198-9A31-310860A93694}" type="slidenum">
              <a:rPr lang="en-US" smtClean="0"/>
              <a:t>‹#›</a:t>
            </a:fld>
            <a:endParaRPr lang="en-US" dirty="0"/>
          </a:p>
        </p:txBody>
      </p:sp>
    </p:spTree>
    <p:extLst>
      <p:ext uri="{BB962C8B-B14F-4D97-AF65-F5344CB8AC3E}">
        <p14:creationId xmlns:p14="http://schemas.microsoft.com/office/powerpoint/2010/main" val="2496109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9A563D-94FF-4814-B027-3F0F600B9711}"/>
              </a:ext>
            </a:extLst>
          </p:cNvPr>
          <p:cNvSpPr>
            <a:spLocks noGrp="1"/>
          </p:cNvSpPr>
          <p:nvPr>
            <p:ph type="dt" sz="half" idx="10"/>
          </p:nvPr>
        </p:nvSpPr>
        <p:spPr/>
        <p:txBody>
          <a:bodyPr/>
          <a:lstStyle/>
          <a:p>
            <a:fld id="{2515E3F8-435E-418A-8982-D4966A09A568}" type="datetimeFigureOut">
              <a:rPr lang="en-US" smtClean="0"/>
              <a:t>11/16/2021</a:t>
            </a:fld>
            <a:endParaRPr lang="en-US" dirty="0"/>
          </a:p>
        </p:txBody>
      </p:sp>
      <p:sp>
        <p:nvSpPr>
          <p:cNvPr id="3" name="Footer Placeholder 2">
            <a:extLst>
              <a:ext uri="{FF2B5EF4-FFF2-40B4-BE49-F238E27FC236}">
                <a16:creationId xmlns:a16="http://schemas.microsoft.com/office/drawing/2014/main" id="{A5220296-B12C-45E8-A9D8-A59138EFF77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86EA3AE-7018-45FE-90D9-546B7E7BDCA8}"/>
              </a:ext>
            </a:extLst>
          </p:cNvPr>
          <p:cNvSpPr>
            <a:spLocks noGrp="1"/>
          </p:cNvSpPr>
          <p:nvPr>
            <p:ph type="sldNum" sz="quarter" idx="12"/>
          </p:nvPr>
        </p:nvSpPr>
        <p:spPr/>
        <p:txBody>
          <a:bodyPr/>
          <a:lstStyle/>
          <a:p>
            <a:fld id="{8D022781-27E7-4198-9A31-310860A93694}" type="slidenum">
              <a:rPr lang="en-US" smtClean="0"/>
              <a:t>‹#›</a:t>
            </a:fld>
            <a:endParaRPr lang="en-US" dirty="0"/>
          </a:p>
        </p:txBody>
      </p:sp>
    </p:spTree>
    <p:extLst>
      <p:ext uri="{BB962C8B-B14F-4D97-AF65-F5344CB8AC3E}">
        <p14:creationId xmlns:p14="http://schemas.microsoft.com/office/powerpoint/2010/main" val="2474574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737CB-FE57-4152-9130-35143438CD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C25425-8F86-4278-B8CF-6FFF419F06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CDE1ED-06B1-4D81-B4B7-1D092460DC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7BBC75-7102-4752-8330-E26C8F77AECA}"/>
              </a:ext>
            </a:extLst>
          </p:cNvPr>
          <p:cNvSpPr>
            <a:spLocks noGrp="1"/>
          </p:cNvSpPr>
          <p:nvPr>
            <p:ph type="dt" sz="half" idx="10"/>
          </p:nvPr>
        </p:nvSpPr>
        <p:spPr/>
        <p:txBody>
          <a:bodyPr/>
          <a:lstStyle/>
          <a:p>
            <a:fld id="{2515E3F8-435E-418A-8982-D4966A09A568}" type="datetimeFigureOut">
              <a:rPr lang="en-US" smtClean="0"/>
              <a:t>11/16/2021</a:t>
            </a:fld>
            <a:endParaRPr lang="en-US" dirty="0"/>
          </a:p>
        </p:txBody>
      </p:sp>
      <p:sp>
        <p:nvSpPr>
          <p:cNvPr id="6" name="Footer Placeholder 5">
            <a:extLst>
              <a:ext uri="{FF2B5EF4-FFF2-40B4-BE49-F238E27FC236}">
                <a16:creationId xmlns:a16="http://schemas.microsoft.com/office/drawing/2014/main" id="{4EB66C8D-1BB1-491C-9F6D-339E7EAC64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7E5C6F5-4EFE-43B0-BDB6-9AC7C4D0CDAC}"/>
              </a:ext>
            </a:extLst>
          </p:cNvPr>
          <p:cNvSpPr>
            <a:spLocks noGrp="1"/>
          </p:cNvSpPr>
          <p:nvPr>
            <p:ph type="sldNum" sz="quarter" idx="12"/>
          </p:nvPr>
        </p:nvSpPr>
        <p:spPr/>
        <p:txBody>
          <a:bodyPr/>
          <a:lstStyle/>
          <a:p>
            <a:fld id="{8D022781-27E7-4198-9A31-310860A93694}" type="slidenum">
              <a:rPr lang="en-US" smtClean="0"/>
              <a:t>‹#›</a:t>
            </a:fld>
            <a:endParaRPr lang="en-US" dirty="0"/>
          </a:p>
        </p:txBody>
      </p:sp>
    </p:spTree>
    <p:extLst>
      <p:ext uri="{BB962C8B-B14F-4D97-AF65-F5344CB8AC3E}">
        <p14:creationId xmlns:p14="http://schemas.microsoft.com/office/powerpoint/2010/main" val="2000247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7BF45-5568-455B-A1CE-5995E60850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C91B1F-EF8C-48F4-AD49-7AF5B2A3A5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9C9CE97-7C8F-44F1-A7E2-1192B418D5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AA7859-8956-4F13-BBBB-77AC67A2A811}"/>
              </a:ext>
            </a:extLst>
          </p:cNvPr>
          <p:cNvSpPr>
            <a:spLocks noGrp="1"/>
          </p:cNvSpPr>
          <p:nvPr>
            <p:ph type="dt" sz="half" idx="10"/>
          </p:nvPr>
        </p:nvSpPr>
        <p:spPr/>
        <p:txBody>
          <a:bodyPr/>
          <a:lstStyle/>
          <a:p>
            <a:fld id="{2515E3F8-435E-418A-8982-D4966A09A568}" type="datetimeFigureOut">
              <a:rPr lang="en-US" smtClean="0"/>
              <a:t>11/16/2021</a:t>
            </a:fld>
            <a:endParaRPr lang="en-US" dirty="0"/>
          </a:p>
        </p:txBody>
      </p:sp>
      <p:sp>
        <p:nvSpPr>
          <p:cNvPr id="6" name="Footer Placeholder 5">
            <a:extLst>
              <a:ext uri="{FF2B5EF4-FFF2-40B4-BE49-F238E27FC236}">
                <a16:creationId xmlns:a16="http://schemas.microsoft.com/office/drawing/2014/main" id="{209110FD-867B-4F03-BC49-105C04A7275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69EC9-FF6D-4B26-AF6D-3B69E445C83F}"/>
              </a:ext>
            </a:extLst>
          </p:cNvPr>
          <p:cNvSpPr>
            <a:spLocks noGrp="1"/>
          </p:cNvSpPr>
          <p:nvPr>
            <p:ph type="sldNum" sz="quarter" idx="12"/>
          </p:nvPr>
        </p:nvSpPr>
        <p:spPr/>
        <p:txBody>
          <a:bodyPr/>
          <a:lstStyle/>
          <a:p>
            <a:fld id="{8D022781-27E7-4198-9A31-310860A93694}" type="slidenum">
              <a:rPr lang="en-US" smtClean="0"/>
              <a:t>‹#›</a:t>
            </a:fld>
            <a:endParaRPr lang="en-US" dirty="0"/>
          </a:p>
        </p:txBody>
      </p:sp>
    </p:spTree>
    <p:extLst>
      <p:ext uri="{BB962C8B-B14F-4D97-AF65-F5344CB8AC3E}">
        <p14:creationId xmlns:p14="http://schemas.microsoft.com/office/powerpoint/2010/main" val="3488526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2D9962-537C-4435-977A-87073AD723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A839E0-6313-4683-8B0C-603BCB4575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403EF-89F9-4B36-AE66-1DC1EA67AB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15E3F8-435E-418A-8982-D4966A09A568}" type="datetimeFigureOut">
              <a:rPr lang="en-US" smtClean="0"/>
              <a:t>11/16/2021</a:t>
            </a:fld>
            <a:endParaRPr lang="en-US" dirty="0"/>
          </a:p>
        </p:txBody>
      </p:sp>
      <p:sp>
        <p:nvSpPr>
          <p:cNvPr id="5" name="Footer Placeholder 4">
            <a:extLst>
              <a:ext uri="{FF2B5EF4-FFF2-40B4-BE49-F238E27FC236}">
                <a16:creationId xmlns:a16="http://schemas.microsoft.com/office/drawing/2014/main" id="{9831FA27-D16B-4A6C-8FDC-9C2B33AF43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9C710B8-7412-489C-B34C-28B9C5C6E5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022781-27E7-4198-9A31-310860A93694}" type="slidenum">
              <a:rPr lang="en-US" smtClean="0"/>
              <a:t>‹#›</a:t>
            </a:fld>
            <a:endParaRPr lang="en-US" dirty="0"/>
          </a:p>
        </p:txBody>
      </p:sp>
    </p:spTree>
    <p:extLst>
      <p:ext uri="{BB962C8B-B14F-4D97-AF65-F5344CB8AC3E}">
        <p14:creationId xmlns:p14="http://schemas.microsoft.com/office/powerpoint/2010/main" val="4263991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C9C1114F-AD39-4A07-9673-0EE51F274DA9}" type="datetimeFigureOut">
              <a:rPr lang="en-US" smtClean="0"/>
              <a:t>11/16/2021</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535EF767-8A8F-4565-BB10-973BFD16D05C}" type="slidenum">
              <a:rPr lang="en-US" smtClean="0"/>
              <a:t>‹#›</a:t>
            </a:fld>
            <a:endParaRPr lang="en-US" dirty="0"/>
          </a:p>
        </p:txBody>
      </p:sp>
    </p:spTree>
    <p:extLst>
      <p:ext uri="{BB962C8B-B14F-4D97-AF65-F5344CB8AC3E}">
        <p14:creationId xmlns:p14="http://schemas.microsoft.com/office/powerpoint/2010/main" val="2139000776"/>
      </p:ext>
    </p:extLst>
  </p:cSld>
  <p:clrMap bg1="dk1" tx1="lt1" bg2="dk2" tx2="lt2" accent1="accent1" accent2="accent2" accent3="accent3" accent4="accent4" accent5="accent5" accent6="accent6" hlink="hlink" folHlink="folHlink"/>
  <p:sldLayoutIdLst>
    <p:sldLayoutId id="2147483876" r:id="rId1"/>
    <p:sldLayoutId id="2147483877" r:id="rId2"/>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inloso.com/management/strategic-planning/" TargetMode="External"/><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www.inloso.com/management/strategic-planning/" TargetMode="External"/><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www.inloso.com/management/strategic-planning/" TargetMode="External"/><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hyperlink" Target="https://creativecommons.org/licenses/by-sa/3.0/" TargetMode="External"/><Relationship Id="rId4" Type="http://schemas.openxmlformats.org/officeDocument/2006/relationships/hyperlink" Target="http://www.sintetia.com/logistica-en-un-pais-de-pymes-ii/"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sintetia.com/logistica-en-un-pais-de-pymes-ii/" TargetMode="External"/><Relationship Id="rId2" Type="http://schemas.openxmlformats.org/officeDocument/2006/relationships/image" Target="../media/image10.jpg"/><Relationship Id="rId1" Type="http://schemas.openxmlformats.org/officeDocument/2006/relationships/slideLayout" Target="../slideLayouts/slideLayout12.xml"/><Relationship Id="rId4"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publicdomainpictures.net/view-image.php?image=7340&amp;picture=strategic-planning&amp;jazyk=pl" TargetMode="External"/><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publicdomainpictures.net/view-image.php?image=7340&amp;picture=strategic-planning&amp;jazyk=p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inloso.com/management/strategic-planning/" TargetMode="External"/><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www.inloso.com/management/strategic-planning/" TargetMode="External"/><Relationship Id="rId2" Type="http://schemas.openxmlformats.org/officeDocument/2006/relationships/image" Target="../media/image8.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BDFE7B3-5F65-4F33-BF9A-9198A095291B}"/>
              </a:ext>
            </a:extLst>
          </p:cNvPr>
          <p:cNvSpPr txBox="1">
            <a:spLocks/>
          </p:cNvSpPr>
          <p:nvPr/>
        </p:nvSpPr>
        <p:spPr>
          <a:xfrm>
            <a:off x="774290" y="1644443"/>
            <a:ext cx="10817941" cy="40253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400" dirty="0"/>
              <a:t>Strategic Planning for Public School Districts</a:t>
            </a:r>
          </a:p>
          <a:p>
            <a:pPr algn="l"/>
            <a:r>
              <a:rPr lang="en-US" sz="2800" dirty="0"/>
              <a:t>Stephen P. Miskell, Ed.D., Four County SBA Executive Director</a:t>
            </a:r>
          </a:p>
          <a:p>
            <a:pPr algn="l"/>
            <a:r>
              <a:rPr lang="en-US" sz="2800" dirty="0"/>
              <a:t>Susan Hasenauer, Superintendent, Newark Central School District</a:t>
            </a:r>
          </a:p>
          <a:p>
            <a:pPr algn="l"/>
            <a:r>
              <a:rPr lang="en-US" sz="2800" dirty="0"/>
              <a:t>Jamie Farr, Superintendent, Canandaigua City School District</a:t>
            </a:r>
          </a:p>
          <a:p>
            <a:pPr algn="l"/>
            <a:r>
              <a:rPr lang="en-US" sz="2800" dirty="0"/>
              <a:t>Jeramy Clingerman, Superintendent, Seneca  Falls Central School</a:t>
            </a:r>
          </a:p>
          <a:p>
            <a:pPr algn="l"/>
            <a:endParaRPr lang="en-US" sz="4000" dirty="0"/>
          </a:p>
        </p:txBody>
      </p:sp>
      <p:pic>
        <p:nvPicPr>
          <p:cNvPr id="7" name="Picture 6">
            <a:extLst>
              <a:ext uri="{FF2B5EF4-FFF2-40B4-BE49-F238E27FC236}">
                <a16:creationId xmlns:a16="http://schemas.microsoft.com/office/drawing/2014/main" id="{A1236A61-E7E6-47D9-92E4-223844C19DAF}"/>
              </a:ext>
            </a:extLst>
          </p:cNvPr>
          <p:cNvPicPr>
            <a:picLocks noChangeAspect="1"/>
          </p:cNvPicPr>
          <p:nvPr/>
        </p:nvPicPr>
        <p:blipFill>
          <a:blip r:embed="rId3"/>
          <a:stretch>
            <a:fillRect/>
          </a:stretch>
        </p:blipFill>
        <p:spPr>
          <a:xfrm>
            <a:off x="774291" y="5773072"/>
            <a:ext cx="10817940" cy="937139"/>
          </a:xfrm>
          <a:prstGeom prst="rect">
            <a:avLst/>
          </a:prstGeom>
        </p:spPr>
      </p:pic>
      <p:pic>
        <p:nvPicPr>
          <p:cNvPr id="8" name="Picture 7" descr="Graphical user interface, text, website&#10;&#10;Description automatically generated">
            <a:extLst>
              <a:ext uri="{FF2B5EF4-FFF2-40B4-BE49-F238E27FC236}">
                <a16:creationId xmlns:a16="http://schemas.microsoft.com/office/drawing/2014/main" id="{E1DFA69F-198F-4506-8025-7CC443EE71AD}"/>
              </a:ext>
            </a:extLst>
          </p:cNvPr>
          <p:cNvPicPr>
            <a:picLocks noChangeAspect="1"/>
          </p:cNvPicPr>
          <p:nvPr/>
        </p:nvPicPr>
        <p:blipFill>
          <a:blip r:embed="rId4"/>
          <a:stretch>
            <a:fillRect/>
          </a:stretch>
        </p:blipFill>
        <p:spPr>
          <a:xfrm>
            <a:off x="774290" y="147789"/>
            <a:ext cx="10817941" cy="1334423"/>
          </a:xfrm>
          <a:prstGeom prst="rect">
            <a:avLst/>
          </a:prstGeom>
        </p:spPr>
      </p:pic>
    </p:spTree>
    <p:extLst>
      <p:ext uri="{BB962C8B-B14F-4D97-AF65-F5344CB8AC3E}">
        <p14:creationId xmlns:p14="http://schemas.microsoft.com/office/powerpoint/2010/main" val="4041098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8538A-DD1D-4FD9-9336-BDBC7823F4F5}"/>
              </a:ext>
            </a:extLst>
          </p:cNvPr>
          <p:cNvSpPr>
            <a:spLocks noGrp="1"/>
          </p:cNvSpPr>
          <p:nvPr>
            <p:ph type="title"/>
          </p:nvPr>
        </p:nvSpPr>
        <p:spPr/>
        <p:txBody>
          <a:bodyPr/>
          <a:lstStyle/>
          <a:p>
            <a:r>
              <a:rPr lang="en-US" dirty="0">
                <a:solidFill>
                  <a:schemeClr val="bg2">
                    <a:lumMod val="75000"/>
                  </a:schemeClr>
                </a:solidFill>
              </a:rPr>
              <a:t>What does the literature say?</a:t>
            </a:r>
          </a:p>
        </p:txBody>
      </p:sp>
      <p:sp>
        <p:nvSpPr>
          <p:cNvPr id="3" name="Content Placeholder 2">
            <a:extLst>
              <a:ext uri="{FF2B5EF4-FFF2-40B4-BE49-F238E27FC236}">
                <a16:creationId xmlns:a16="http://schemas.microsoft.com/office/drawing/2014/main" id="{9D1F0B0D-BD6D-4A28-9E38-93B900F6334D}"/>
              </a:ext>
            </a:extLst>
          </p:cNvPr>
          <p:cNvSpPr>
            <a:spLocks noGrp="1"/>
          </p:cNvSpPr>
          <p:nvPr>
            <p:ph sz="half" idx="1"/>
          </p:nvPr>
        </p:nvSpPr>
        <p:spPr>
          <a:xfrm>
            <a:off x="1202919" y="2165684"/>
            <a:ext cx="5750690" cy="4206240"/>
          </a:xfrm>
        </p:spPr>
        <p:txBody>
          <a:bodyPr>
            <a:normAutofit/>
          </a:bodyPr>
          <a:lstStyle/>
          <a:p>
            <a:r>
              <a:rPr lang="en-US" sz="2400" dirty="0"/>
              <a:t>Strategic planning and planning flexibility are positively associated (Dibrell, Craig, and Neubaum, 2013).</a:t>
            </a:r>
          </a:p>
          <a:p>
            <a:r>
              <a:rPr lang="en-US" sz="2400" dirty="0"/>
              <a:t>To successfully develop and maintain a strategic plan, key stakeholders must understand the concept of strategic planning (Wanjala and Rarieya, 2014).</a:t>
            </a:r>
          </a:p>
        </p:txBody>
      </p:sp>
      <p:pic>
        <p:nvPicPr>
          <p:cNvPr id="5" name="Content Placeholder 5" descr="A picture containing game, ball&#10;&#10;Description automatically generated">
            <a:extLst>
              <a:ext uri="{FF2B5EF4-FFF2-40B4-BE49-F238E27FC236}">
                <a16:creationId xmlns:a16="http://schemas.microsoft.com/office/drawing/2014/main" id="{6A61D51E-9A61-4E4E-A0B1-039AABF15CF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10400" y="1792936"/>
            <a:ext cx="5181600" cy="3942039"/>
          </a:xfrm>
          <a:prstGeom prst="rect">
            <a:avLst/>
          </a:prstGeom>
        </p:spPr>
      </p:pic>
    </p:spTree>
    <p:extLst>
      <p:ext uri="{BB962C8B-B14F-4D97-AF65-F5344CB8AC3E}">
        <p14:creationId xmlns:p14="http://schemas.microsoft.com/office/powerpoint/2010/main" val="1989311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25D8D-135A-4D92-A6D9-CFAC0D2BCA20}"/>
              </a:ext>
            </a:extLst>
          </p:cNvPr>
          <p:cNvSpPr>
            <a:spLocks noGrp="1"/>
          </p:cNvSpPr>
          <p:nvPr>
            <p:ph type="title"/>
          </p:nvPr>
        </p:nvSpPr>
        <p:spPr/>
        <p:txBody>
          <a:bodyPr/>
          <a:lstStyle/>
          <a:p>
            <a:r>
              <a:rPr lang="en-US" dirty="0">
                <a:solidFill>
                  <a:schemeClr val="bg2">
                    <a:lumMod val="75000"/>
                  </a:schemeClr>
                </a:solidFill>
              </a:rPr>
              <a:t>What does the literature say?</a:t>
            </a:r>
          </a:p>
        </p:txBody>
      </p:sp>
      <p:sp>
        <p:nvSpPr>
          <p:cNvPr id="4" name="Content Placeholder 3">
            <a:extLst>
              <a:ext uri="{FF2B5EF4-FFF2-40B4-BE49-F238E27FC236}">
                <a16:creationId xmlns:a16="http://schemas.microsoft.com/office/drawing/2014/main" id="{D9431CEC-4889-4A3D-AD96-031CF5D2C314}"/>
              </a:ext>
            </a:extLst>
          </p:cNvPr>
          <p:cNvSpPr>
            <a:spLocks noGrp="1"/>
          </p:cNvSpPr>
          <p:nvPr>
            <p:ph sz="half" idx="1"/>
          </p:nvPr>
        </p:nvSpPr>
        <p:spPr>
          <a:xfrm>
            <a:off x="1202919" y="2110984"/>
            <a:ext cx="5650735" cy="4206240"/>
          </a:xfrm>
        </p:spPr>
        <p:txBody>
          <a:bodyPr>
            <a:normAutofit/>
          </a:bodyPr>
          <a:lstStyle/>
          <a:p>
            <a:r>
              <a:rPr lang="en-US" sz="2400" dirty="0"/>
              <a:t>Strategic planning in higher education institutions improves performance (Aleong, 2007).</a:t>
            </a:r>
          </a:p>
          <a:p>
            <a:r>
              <a:rPr lang="en-US" sz="2400" dirty="0"/>
              <a:t>College administrators are more likely to support strategic planning than faculty members (Welsh, Nunez, and Petrosko, 2005).</a:t>
            </a:r>
          </a:p>
        </p:txBody>
      </p:sp>
      <p:pic>
        <p:nvPicPr>
          <p:cNvPr id="5" name="Content Placeholder 5" descr="A picture containing game, ball&#10;&#10;Description automatically generated">
            <a:extLst>
              <a:ext uri="{FF2B5EF4-FFF2-40B4-BE49-F238E27FC236}">
                <a16:creationId xmlns:a16="http://schemas.microsoft.com/office/drawing/2014/main" id="{017601E0-F99A-4962-A29A-17869248EBC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08318" y="1792936"/>
            <a:ext cx="5181600" cy="3942039"/>
          </a:xfrm>
          <a:prstGeom prst="rect">
            <a:avLst/>
          </a:prstGeom>
        </p:spPr>
      </p:pic>
    </p:spTree>
    <p:extLst>
      <p:ext uri="{BB962C8B-B14F-4D97-AF65-F5344CB8AC3E}">
        <p14:creationId xmlns:p14="http://schemas.microsoft.com/office/powerpoint/2010/main" val="1144062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F68B-046E-4240-AB15-B839CE66C5B0}"/>
              </a:ext>
            </a:extLst>
          </p:cNvPr>
          <p:cNvSpPr>
            <a:spLocks noGrp="1"/>
          </p:cNvSpPr>
          <p:nvPr>
            <p:ph type="title"/>
          </p:nvPr>
        </p:nvSpPr>
        <p:spPr/>
        <p:txBody>
          <a:bodyPr/>
          <a:lstStyle/>
          <a:p>
            <a:r>
              <a:rPr lang="en-US" dirty="0">
                <a:solidFill>
                  <a:schemeClr val="bg2">
                    <a:lumMod val="75000"/>
                  </a:schemeClr>
                </a:solidFill>
              </a:rPr>
              <a:t>What does the literature say?</a:t>
            </a:r>
          </a:p>
        </p:txBody>
      </p:sp>
      <p:sp>
        <p:nvSpPr>
          <p:cNvPr id="3" name="Content Placeholder 2">
            <a:extLst>
              <a:ext uri="{FF2B5EF4-FFF2-40B4-BE49-F238E27FC236}">
                <a16:creationId xmlns:a16="http://schemas.microsoft.com/office/drawing/2014/main" id="{13635826-CDC1-4109-9C06-EEA4D8D3E829}"/>
              </a:ext>
            </a:extLst>
          </p:cNvPr>
          <p:cNvSpPr>
            <a:spLocks noGrp="1"/>
          </p:cNvSpPr>
          <p:nvPr>
            <p:ph sz="half" idx="1"/>
          </p:nvPr>
        </p:nvSpPr>
        <p:spPr>
          <a:xfrm>
            <a:off x="1202919" y="2069432"/>
            <a:ext cx="5599646" cy="4206240"/>
          </a:xfrm>
        </p:spPr>
        <p:txBody>
          <a:bodyPr>
            <a:normAutofit/>
          </a:bodyPr>
          <a:lstStyle/>
          <a:p>
            <a:r>
              <a:rPr lang="en-US" sz="2400" dirty="0"/>
              <a:t>Although empirical research in strategic planning declined in the mid 1990s, the practice of strategic planning remains widespread at many types of organizations.</a:t>
            </a:r>
          </a:p>
          <a:p>
            <a:r>
              <a:rPr lang="en-US" sz="2400" dirty="0"/>
              <a:t>The lack of research in strategic planning is most evident with regard to public schools, particularly in the United States.</a:t>
            </a:r>
          </a:p>
        </p:txBody>
      </p:sp>
      <p:pic>
        <p:nvPicPr>
          <p:cNvPr id="5" name="Content Placeholder 5" descr="A picture containing game, ball&#10;&#10;Description automatically generated">
            <a:extLst>
              <a:ext uri="{FF2B5EF4-FFF2-40B4-BE49-F238E27FC236}">
                <a16:creationId xmlns:a16="http://schemas.microsoft.com/office/drawing/2014/main" id="{1C87962A-5E1D-41A7-B9C1-4B5DB93CD02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10400" y="1792936"/>
            <a:ext cx="5181600" cy="3942039"/>
          </a:xfrm>
          <a:prstGeom prst="rect">
            <a:avLst/>
          </a:prstGeom>
        </p:spPr>
      </p:pic>
    </p:spTree>
    <p:extLst>
      <p:ext uri="{BB962C8B-B14F-4D97-AF65-F5344CB8AC3E}">
        <p14:creationId xmlns:p14="http://schemas.microsoft.com/office/powerpoint/2010/main" val="3598763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4A292-C388-4F9D-AC65-C5826FFC8211}"/>
              </a:ext>
            </a:extLst>
          </p:cNvPr>
          <p:cNvSpPr>
            <a:spLocks noGrp="1"/>
          </p:cNvSpPr>
          <p:nvPr>
            <p:ph type="title"/>
          </p:nvPr>
        </p:nvSpPr>
        <p:spPr/>
        <p:txBody>
          <a:bodyPr vert="horz" lIns="91440" tIns="45720" rIns="91440" bIns="45720" rtlCol="0" anchor="ctr">
            <a:normAutofit/>
          </a:bodyPr>
          <a:lstStyle/>
          <a:p>
            <a:r>
              <a:rPr lang="en-US" dirty="0">
                <a:solidFill>
                  <a:schemeClr val="bg2">
                    <a:lumMod val="75000"/>
                  </a:schemeClr>
                </a:solidFill>
              </a:rPr>
              <a:t>Research Design</a:t>
            </a:r>
          </a:p>
        </p:txBody>
      </p:sp>
      <p:sp>
        <p:nvSpPr>
          <p:cNvPr id="4" name="Content Placeholder 3">
            <a:extLst>
              <a:ext uri="{FF2B5EF4-FFF2-40B4-BE49-F238E27FC236}">
                <a16:creationId xmlns:a16="http://schemas.microsoft.com/office/drawing/2014/main" id="{664788E1-B116-42A9-AEB7-5565A35F89B3}"/>
              </a:ext>
            </a:extLst>
          </p:cNvPr>
          <p:cNvSpPr>
            <a:spLocks noGrp="1"/>
          </p:cNvSpPr>
          <p:nvPr>
            <p:ph sz="half" idx="2"/>
          </p:nvPr>
        </p:nvSpPr>
        <p:spPr>
          <a:xfrm>
            <a:off x="1202919" y="2057400"/>
            <a:ext cx="6200893" cy="4663440"/>
          </a:xfrm>
        </p:spPr>
        <p:txBody>
          <a:bodyPr vert="horz" lIns="91440" tIns="45720" rIns="91440" bIns="45720" rtlCol="0">
            <a:normAutofit/>
          </a:bodyPr>
          <a:lstStyle/>
          <a:p>
            <a:r>
              <a:rPr lang="en-US" sz="2400" dirty="0"/>
              <a:t>Qualitative research methodology.</a:t>
            </a:r>
          </a:p>
          <a:p>
            <a:r>
              <a:rPr lang="en-US" sz="2400" dirty="0"/>
              <a:t>Lived experiences of current public school superintendents (Creswell and Poth, 2018).</a:t>
            </a:r>
          </a:p>
          <a:p>
            <a:r>
              <a:rPr lang="en-US" sz="2400" dirty="0"/>
              <a:t>Semi-structured interviews with rural school superintendents in public school districts where strategic planning is in place.</a:t>
            </a:r>
          </a:p>
          <a:p>
            <a:r>
              <a:rPr lang="en-US" sz="2400" dirty="0"/>
              <a:t>Understand what goals for academic achievement are included in strategic plans and how the goal attainment is measured, or progress toward goal attainment is measured in each participating district.</a:t>
            </a:r>
          </a:p>
          <a:p>
            <a:endParaRPr lang="en-US" sz="2400" dirty="0"/>
          </a:p>
        </p:txBody>
      </p:sp>
      <p:pic>
        <p:nvPicPr>
          <p:cNvPr id="25" name="Content Placeholder 5" descr="A picture containing object, mirror, game&#10;&#10;Description automatically generated">
            <a:extLst>
              <a:ext uri="{FF2B5EF4-FFF2-40B4-BE49-F238E27FC236}">
                <a16:creationId xmlns:a16="http://schemas.microsoft.com/office/drawing/2014/main" id="{F6C254B9-0A68-42B5-8314-30260B2BFC9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02988" y="1792936"/>
            <a:ext cx="4689012" cy="3611041"/>
          </a:xfrm>
          <a:prstGeom prst="rect">
            <a:avLst/>
          </a:prstGeom>
        </p:spPr>
      </p:pic>
      <p:sp>
        <p:nvSpPr>
          <p:cNvPr id="26" name="TextBox 25">
            <a:extLst>
              <a:ext uri="{FF2B5EF4-FFF2-40B4-BE49-F238E27FC236}">
                <a16:creationId xmlns:a16="http://schemas.microsoft.com/office/drawing/2014/main" id="{BE6DD5BB-90CA-4AA2-8042-0E72492DBCF0}"/>
              </a:ext>
            </a:extLst>
          </p:cNvPr>
          <p:cNvSpPr txBox="1"/>
          <p:nvPr/>
        </p:nvSpPr>
        <p:spPr>
          <a:xfrm>
            <a:off x="9225210" y="5403977"/>
            <a:ext cx="4689011" cy="214488"/>
          </a:xfrm>
          <a:prstGeom prst="rect">
            <a:avLst/>
          </a:prstGeom>
          <a:noFill/>
        </p:spPr>
        <p:txBody>
          <a:bodyPr wrap="square" rtlCol="0">
            <a:spAutoFit/>
          </a:bodyPr>
          <a:lstStyle/>
          <a:p>
            <a:r>
              <a:rPr lang="en-US" sz="900" dirty="0">
                <a:hlinkClick r:id="rId4" tooltip="http://www.sintetia.com/logistica-en-un-pais-de-pymes-ii/"/>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2924863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8401-EC63-46B1-8C82-9BB27F4D7178}"/>
              </a:ext>
            </a:extLst>
          </p:cNvPr>
          <p:cNvSpPr>
            <a:spLocks noGrp="1"/>
          </p:cNvSpPr>
          <p:nvPr>
            <p:ph type="title"/>
          </p:nvPr>
        </p:nvSpPr>
        <p:spPr/>
        <p:txBody>
          <a:bodyPr/>
          <a:lstStyle/>
          <a:p>
            <a:r>
              <a:rPr lang="en-US" dirty="0">
                <a:solidFill>
                  <a:schemeClr val="bg2">
                    <a:lumMod val="75000"/>
                  </a:schemeClr>
                </a:solidFill>
              </a:rPr>
              <a:t>Research Context</a:t>
            </a:r>
          </a:p>
        </p:txBody>
      </p:sp>
      <p:sp>
        <p:nvSpPr>
          <p:cNvPr id="3" name="Content Placeholder 2">
            <a:extLst>
              <a:ext uri="{FF2B5EF4-FFF2-40B4-BE49-F238E27FC236}">
                <a16:creationId xmlns:a16="http://schemas.microsoft.com/office/drawing/2014/main" id="{79D12673-DF5E-487A-8C1B-77D1BAEF3252}"/>
              </a:ext>
            </a:extLst>
          </p:cNvPr>
          <p:cNvSpPr>
            <a:spLocks noGrp="1"/>
          </p:cNvSpPr>
          <p:nvPr>
            <p:ph sz="half" idx="1"/>
          </p:nvPr>
        </p:nvSpPr>
        <p:spPr>
          <a:xfrm>
            <a:off x="1462161" y="2011679"/>
            <a:ext cx="5608985" cy="4712677"/>
          </a:xfrm>
        </p:spPr>
        <p:txBody>
          <a:bodyPr>
            <a:noAutofit/>
          </a:bodyPr>
          <a:lstStyle/>
          <a:p>
            <a:r>
              <a:rPr lang="en-US" sz="2400" dirty="0"/>
              <a:t>Rural School Districts in Western and Northern New York State</a:t>
            </a:r>
          </a:p>
          <a:p>
            <a:r>
              <a:rPr lang="en-US" sz="2400" dirty="0"/>
              <a:t>Wayne County population approximately 91,000</a:t>
            </a:r>
          </a:p>
          <a:p>
            <a:r>
              <a:rPr lang="en-US" sz="2400" dirty="0"/>
              <a:t>Livingston County population approximately 64,000</a:t>
            </a:r>
          </a:p>
          <a:p>
            <a:r>
              <a:rPr lang="en-US" sz="2400" dirty="0"/>
              <a:t>Jefferson County population approximately 114,000</a:t>
            </a:r>
          </a:p>
          <a:p>
            <a:r>
              <a:rPr lang="en-US" sz="2400" dirty="0"/>
              <a:t>11 Pre-K-12 school districts</a:t>
            </a:r>
          </a:p>
          <a:p>
            <a:r>
              <a:rPr lang="en-US" sz="2400" dirty="0"/>
              <a:t>Rural school districts ranged in size from 300 students to 2,500 students.</a:t>
            </a:r>
          </a:p>
        </p:txBody>
      </p:sp>
      <p:pic>
        <p:nvPicPr>
          <p:cNvPr id="8" name="Content Placeholder 5" descr="A picture containing object, mirror, game&#10;&#10;Description automatically generated">
            <a:extLst>
              <a:ext uri="{FF2B5EF4-FFF2-40B4-BE49-F238E27FC236}">
                <a16:creationId xmlns:a16="http://schemas.microsoft.com/office/drawing/2014/main" id="{FDF727DB-FB15-44B7-8E9E-82410B909E5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02988" y="1792936"/>
            <a:ext cx="4689012" cy="3611041"/>
          </a:xfrm>
          <a:prstGeom prst="rect">
            <a:avLst/>
          </a:prstGeom>
        </p:spPr>
      </p:pic>
      <p:sp>
        <p:nvSpPr>
          <p:cNvPr id="9" name="TextBox 8">
            <a:extLst>
              <a:ext uri="{FF2B5EF4-FFF2-40B4-BE49-F238E27FC236}">
                <a16:creationId xmlns:a16="http://schemas.microsoft.com/office/drawing/2014/main" id="{6516CA9A-D826-4D36-A062-C499A0D388F9}"/>
              </a:ext>
            </a:extLst>
          </p:cNvPr>
          <p:cNvSpPr txBox="1"/>
          <p:nvPr/>
        </p:nvSpPr>
        <p:spPr>
          <a:xfrm>
            <a:off x="9225210" y="5403977"/>
            <a:ext cx="4689011" cy="214488"/>
          </a:xfrm>
          <a:prstGeom prst="rect">
            <a:avLst/>
          </a:prstGeom>
          <a:noFill/>
        </p:spPr>
        <p:txBody>
          <a:bodyPr wrap="square" rtlCol="0">
            <a:spAutoFit/>
          </a:bodyPr>
          <a:lstStyle/>
          <a:p>
            <a:r>
              <a:rPr lang="en-US" sz="900" dirty="0">
                <a:hlinkClick r:id="rId3" tooltip="http://www.sintetia.com/logistica-en-un-pais-de-pymes-ii/"/>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4142248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7BE2B-2676-4156-9B6C-CBCBC720A0CE}"/>
              </a:ext>
            </a:extLst>
          </p:cNvPr>
          <p:cNvSpPr>
            <a:spLocks noGrp="1"/>
          </p:cNvSpPr>
          <p:nvPr>
            <p:ph type="title"/>
          </p:nvPr>
        </p:nvSpPr>
        <p:spPr/>
        <p:txBody>
          <a:bodyPr/>
          <a:lstStyle/>
          <a:p>
            <a:r>
              <a:rPr lang="en-US" dirty="0">
                <a:solidFill>
                  <a:schemeClr val="bg2">
                    <a:lumMod val="75000"/>
                  </a:schemeClr>
                </a:solidFill>
              </a:rPr>
              <a:t>Results</a:t>
            </a:r>
          </a:p>
        </p:txBody>
      </p:sp>
      <p:sp>
        <p:nvSpPr>
          <p:cNvPr id="3" name="Content Placeholder 2">
            <a:extLst>
              <a:ext uri="{FF2B5EF4-FFF2-40B4-BE49-F238E27FC236}">
                <a16:creationId xmlns:a16="http://schemas.microsoft.com/office/drawing/2014/main" id="{54A418A0-C27A-4654-8E83-8B118890E4B4}"/>
              </a:ext>
            </a:extLst>
          </p:cNvPr>
          <p:cNvSpPr>
            <a:spLocks noGrp="1"/>
          </p:cNvSpPr>
          <p:nvPr>
            <p:ph sz="half" idx="1"/>
          </p:nvPr>
        </p:nvSpPr>
        <p:spPr>
          <a:xfrm>
            <a:off x="886265" y="2011680"/>
            <a:ext cx="5430094" cy="4206240"/>
          </a:xfrm>
        </p:spPr>
        <p:txBody>
          <a:bodyPr>
            <a:normAutofit/>
          </a:bodyPr>
          <a:lstStyle/>
          <a:p>
            <a:pPr marL="0" indent="0">
              <a:buNone/>
            </a:pPr>
            <a:r>
              <a:rPr lang="en-US" sz="2400" dirty="0"/>
              <a:t>Research Question 1:</a:t>
            </a:r>
          </a:p>
          <a:p>
            <a:r>
              <a:rPr lang="en-US" sz="2400" dirty="0"/>
              <a:t>According to the framework developed by Locke and Latham (1990, 2002), what type of goals are being developed and included in strategic plans in public school districts?</a:t>
            </a:r>
          </a:p>
        </p:txBody>
      </p:sp>
      <p:sp>
        <p:nvSpPr>
          <p:cNvPr id="4" name="Content Placeholder 3">
            <a:extLst>
              <a:ext uri="{FF2B5EF4-FFF2-40B4-BE49-F238E27FC236}">
                <a16:creationId xmlns:a16="http://schemas.microsoft.com/office/drawing/2014/main" id="{8AEC589D-8AF6-4347-BB1B-78054D1FBE19}"/>
              </a:ext>
            </a:extLst>
          </p:cNvPr>
          <p:cNvSpPr>
            <a:spLocks noGrp="1"/>
          </p:cNvSpPr>
          <p:nvPr>
            <p:ph sz="half" idx="2"/>
          </p:nvPr>
        </p:nvSpPr>
        <p:spPr>
          <a:xfrm>
            <a:off x="6230391" y="2512422"/>
            <a:ext cx="5075344" cy="4206240"/>
          </a:xfrm>
        </p:spPr>
        <p:txBody>
          <a:bodyPr/>
          <a:lstStyle/>
          <a:p>
            <a:r>
              <a:rPr lang="en-US" sz="2400" dirty="0"/>
              <a:t>Theme 1 – Goals that are aligned to planning initiatives.</a:t>
            </a:r>
          </a:p>
          <a:p>
            <a:r>
              <a:rPr lang="en-US" sz="2400" dirty="0"/>
              <a:t>Theme 2 – Goals that are measurable.</a:t>
            </a:r>
          </a:p>
          <a:p>
            <a:r>
              <a:rPr lang="en-US" sz="2400" dirty="0"/>
              <a:t>Theme 3 – Goals that cascade, or spiral down.</a:t>
            </a:r>
          </a:p>
          <a:p>
            <a:endParaRPr lang="en-US" sz="2400" dirty="0"/>
          </a:p>
        </p:txBody>
      </p:sp>
    </p:spTree>
    <p:extLst>
      <p:ext uri="{BB962C8B-B14F-4D97-AF65-F5344CB8AC3E}">
        <p14:creationId xmlns:p14="http://schemas.microsoft.com/office/powerpoint/2010/main" val="1887301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553B0-9F68-4838-9B59-9C7F712F45C6}"/>
              </a:ext>
            </a:extLst>
          </p:cNvPr>
          <p:cNvSpPr>
            <a:spLocks noGrp="1"/>
          </p:cNvSpPr>
          <p:nvPr>
            <p:ph type="title"/>
          </p:nvPr>
        </p:nvSpPr>
        <p:spPr/>
        <p:txBody>
          <a:bodyPr/>
          <a:lstStyle/>
          <a:p>
            <a:r>
              <a:rPr lang="en-US" dirty="0">
                <a:solidFill>
                  <a:schemeClr val="bg2">
                    <a:lumMod val="75000"/>
                  </a:schemeClr>
                </a:solidFill>
              </a:rPr>
              <a:t>Results</a:t>
            </a:r>
          </a:p>
        </p:txBody>
      </p:sp>
      <p:sp>
        <p:nvSpPr>
          <p:cNvPr id="3" name="Content Placeholder 2">
            <a:extLst>
              <a:ext uri="{FF2B5EF4-FFF2-40B4-BE49-F238E27FC236}">
                <a16:creationId xmlns:a16="http://schemas.microsoft.com/office/drawing/2014/main" id="{E0B24045-052F-4397-84A8-675B1A2B1232}"/>
              </a:ext>
            </a:extLst>
          </p:cNvPr>
          <p:cNvSpPr>
            <a:spLocks noGrp="1"/>
          </p:cNvSpPr>
          <p:nvPr>
            <p:ph sz="half" idx="1"/>
          </p:nvPr>
        </p:nvSpPr>
        <p:spPr>
          <a:xfrm>
            <a:off x="1475511" y="2011680"/>
            <a:ext cx="4754880" cy="4206240"/>
          </a:xfrm>
        </p:spPr>
        <p:txBody>
          <a:bodyPr>
            <a:normAutofit/>
          </a:bodyPr>
          <a:lstStyle/>
          <a:p>
            <a:pPr marL="0" indent="0">
              <a:buNone/>
            </a:pPr>
            <a:r>
              <a:rPr lang="en-US" sz="2400" dirty="0"/>
              <a:t>Research Question 2:</a:t>
            </a:r>
          </a:p>
          <a:p>
            <a:r>
              <a:rPr lang="en-US" sz="2400" dirty="0"/>
              <a:t>If strategic planning is being used in rural schools, how are goals in the strategic plan being implemented?</a:t>
            </a:r>
          </a:p>
          <a:p>
            <a:pPr marL="0" indent="0">
              <a:buNone/>
            </a:pPr>
            <a:r>
              <a:rPr lang="en-US" sz="2400" dirty="0"/>
              <a:t>Research Question 3:</a:t>
            </a:r>
          </a:p>
          <a:p>
            <a:r>
              <a:rPr lang="en-US" sz="2400" dirty="0"/>
              <a:t>How are strategic plans in rural school districts being monitored?</a:t>
            </a:r>
          </a:p>
        </p:txBody>
      </p:sp>
      <p:sp>
        <p:nvSpPr>
          <p:cNvPr id="4" name="Content Placeholder 3">
            <a:extLst>
              <a:ext uri="{FF2B5EF4-FFF2-40B4-BE49-F238E27FC236}">
                <a16:creationId xmlns:a16="http://schemas.microsoft.com/office/drawing/2014/main" id="{8D1F1DD9-E7CE-4316-B82C-3694D0DF9725}"/>
              </a:ext>
            </a:extLst>
          </p:cNvPr>
          <p:cNvSpPr>
            <a:spLocks noGrp="1"/>
          </p:cNvSpPr>
          <p:nvPr>
            <p:ph sz="half" idx="2"/>
          </p:nvPr>
        </p:nvSpPr>
        <p:spPr>
          <a:xfrm>
            <a:off x="6230391" y="2523302"/>
            <a:ext cx="4754880" cy="4206240"/>
          </a:xfrm>
        </p:spPr>
        <p:txBody>
          <a:bodyPr/>
          <a:lstStyle/>
          <a:p>
            <a:r>
              <a:rPr lang="en-US" dirty="0"/>
              <a:t>Theme 1 – Distributive leadership.</a:t>
            </a:r>
          </a:p>
          <a:p>
            <a:r>
              <a:rPr lang="en-US" dirty="0"/>
              <a:t>Theme 2 – Alignment.</a:t>
            </a:r>
          </a:p>
          <a:p>
            <a:endParaRPr lang="en-US" dirty="0"/>
          </a:p>
          <a:p>
            <a:endParaRPr lang="en-US" dirty="0"/>
          </a:p>
          <a:p>
            <a:r>
              <a:rPr lang="en-US" dirty="0"/>
              <a:t>Theme – Progress monitoring.</a:t>
            </a:r>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81248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F7CE5-6ECE-4ACB-ABC9-CA3C0B04593C}"/>
              </a:ext>
            </a:extLst>
          </p:cNvPr>
          <p:cNvSpPr>
            <a:spLocks noGrp="1"/>
          </p:cNvSpPr>
          <p:nvPr>
            <p:ph type="title"/>
          </p:nvPr>
        </p:nvSpPr>
        <p:spPr/>
        <p:txBody>
          <a:bodyPr/>
          <a:lstStyle/>
          <a:p>
            <a:r>
              <a:rPr lang="en-US" dirty="0">
                <a:solidFill>
                  <a:schemeClr val="bg2">
                    <a:lumMod val="75000"/>
                  </a:schemeClr>
                </a:solidFill>
              </a:rPr>
              <a:t>Findings</a:t>
            </a:r>
          </a:p>
        </p:txBody>
      </p:sp>
      <p:sp>
        <p:nvSpPr>
          <p:cNvPr id="3" name="Content Placeholder 2">
            <a:extLst>
              <a:ext uri="{FF2B5EF4-FFF2-40B4-BE49-F238E27FC236}">
                <a16:creationId xmlns:a16="http://schemas.microsoft.com/office/drawing/2014/main" id="{A2182639-92B3-4F0D-B434-7300537BCF3B}"/>
              </a:ext>
            </a:extLst>
          </p:cNvPr>
          <p:cNvSpPr>
            <a:spLocks noGrp="1"/>
          </p:cNvSpPr>
          <p:nvPr>
            <p:ph sz="half" idx="1"/>
          </p:nvPr>
        </p:nvSpPr>
        <p:spPr>
          <a:xfrm>
            <a:off x="1220237" y="2011680"/>
            <a:ext cx="3568787" cy="4206240"/>
          </a:xfrm>
        </p:spPr>
        <p:txBody>
          <a:bodyPr/>
          <a:lstStyle/>
          <a:p>
            <a:r>
              <a:rPr lang="en-US" dirty="0"/>
              <a:t>Finding 1 – Goals developed during the strategic planning process in districts studied supported the districts’ mission, vision and core beliefs.</a:t>
            </a:r>
          </a:p>
          <a:p>
            <a:r>
              <a:rPr lang="en-US" dirty="0"/>
              <a:t>All twelve school administrators who participated in this study supported this finding.</a:t>
            </a:r>
          </a:p>
        </p:txBody>
      </p:sp>
      <p:sp>
        <p:nvSpPr>
          <p:cNvPr id="4" name="Content Placeholder 3">
            <a:extLst>
              <a:ext uri="{FF2B5EF4-FFF2-40B4-BE49-F238E27FC236}">
                <a16:creationId xmlns:a16="http://schemas.microsoft.com/office/drawing/2014/main" id="{9878E2F9-A184-451C-B050-E8E213160217}"/>
              </a:ext>
            </a:extLst>
          </p:cNvPr>
          <p:cNvSpPr>
            <a:spLocks noGrp="1"/>
          </p:cNvSpPr>
          <p:nvPr>
            <p:ph sz="half" idx="2"/>
          </p:nvPr>
        </p:nvSpPr>
        <p:spPr/>
        <p:txBody>
          <a:bodyPr/>
          <a:lstStyle/>
          <a:p>
            <a:endParaRPr lang="en-US" dirty="0"/>
          </a:p>
        </p:txBody>
      </p:sp>
      <p:pic>
        <p:nvPicPr>
          <p:cNvPr id="5" name="Picture 4">
            <a:extLst>
              <a:ext uri="{FF2B5EF4-FFF2-40B4-BE49-F238E27FC236}">
                <a16:creationId xmlns:a16="http://schemas.microsoft.com/office/drawing/2014/main" id="{53D1F9A3-9898-4E4E-80D0-E5484FD0774E}"/>
              </a:ext>
            </a:extLst>
          </p:cNvPr>
          <p:cNvPicPr>
            <a:picLocks noChangeAspect="1"/>
          </p:cNvPicPr>
          <p:nvPr/>
        </p:nvPicPr>
        <p:blipFill>
          <a:blip r:embed="rId3"/>
          <a:stretch>
            <a:fillRect/>
          </a:stretch>
        </p:blipFill>
        <p:spPr>
          <a:xfrm>
            <a:off x="5158570" y="1815733"/>
            <a:ext cx="7033430" cy="4206240"/>
          </a:xfrm>
          <a:prstGeom prst="rect">
            <a:avLst/>
          </a:prstGeom>
        </p:spPr>
      </p:pic>
    </p:spTree>
    <p:extLst>
      <p:ext uri="{BB962C8B-B14F-4D97-AF65-F5344CB8AC3E}">
        <p14:creationId xmlns:p14="http://schemas.microsoft.com/office/powerpoint/2010/main" val="3037441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C78BF-2110-4CD6-8436-45FFD9708CE7}"/>
              </a:ext>
            </a:extLst>
          </p:cNvPr>
          <p:cNvSpPr>
            <a:spLocks noGrp="1"/>
          </p:cNvSpPr>
          <p:nvPr>
            <p:ph type="title"/>
          </p:nvPr>
        </p:nvSpPr>
        <p:spPr/>
        <p:txBody>
          <a:bodyPr/>
          <a:lstStyle/>
          <a:p>
            <a:r>
              <a:rPr lang="en-US" dirty="0">
                <a:solidFill>
                  <a:schemeClr val="bg2">
                    <a:lumMod val="75000"/>
                  </a:schemeClr>
                </a:solidFill>
              </a:rPr>
              <a:t>Findings</a:t>
            </a:r>
          </a:p>
        </p:txBody>
      </p:sp>
      <p:sp>
        <p:nvSpPr>
          <p:cNvPr id="3" name="Content Placeholder 2">
            <a:extLst>
              <a:ext uri="{FF2B5EF4-FFF2-40B4-BE49-F238E27FC236}">
                <a16:creationId xmlns:a16="http://schemas.microsoft.com/office/drawing/2014/main" id="{037FE220-2A3A-4F6B-8649-6663D822F874}"/>
              </a:ext>
            </a:extLst>
          </p:cNvPr>
          <p:cNvSpPr>
            <a:spLocks noGrp="1"/>
          </p:cNvSpPr>
          <p:nvPr>
            <p:ph sz="half" idx="1"/>
          </p:nvPr>
        </p:nvSpPr>
        <p:spPr>
          <a:xfrm>
            <a:off x="1222768" y="2011680"/>
            <a:ext cx="4754880" cy="4206240"/>
          </a:xfrm>
        </p:spPr>
        <p:txBody>
          <a:bodyPr/>
          <a:lstStyle/>
          <a:p>
            <a:r>
              <a:rPr lang="en-US" dirty="0"/>
              <a:t>Finding 2 – The practice of strategic planning in school districts studied affected student achievement positively.</a:t>
            </a:r>
          </a:p>
          <a:p>
            <a:r>
              <a:rPr lang="en-US" dirty="0"/>
              <a:t>All twelve administrators who participated in this study supported this finding.</a:t>
            </a:r>
          </a:p>
          <a:p>
            <a:endParaRPr lang="en-US" dirty="0"/>
          </a:p>
        </p:txBody>
      </p:sp>
      <p:pic>
        <p:nvPicPr>
          <p:cNvPr id="7" name="Content Placeholder 6" descr="A screenshot of a cell phone&#10;&#10;Description automatically generated">
            <a:extLst>
              <a:ext uri="{FF2B5EF4-FFF2-40B4-BE49-F238E27FC236}">
                <a16:creationId xmlns:a16="http://schemas.microsoft.com/office/drawing/2014/main" id="{7AA64D8E-B79F-4361-ABBA-2436036FF0A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70821" y="1829485"/>
            <a:ext cx="6106014" cy="3789717"/>
          </a:xfrm>
        </p:spPr>
      </p:pic>
    </p:spTree>
    <p:extLst>
      <p:ext uri="{BB962C8B-B14F-4D97-AF65-F5344CB8AC3E}">
        <p14:creationId xmlns:p14="http://schemas.microsoft.com/office/powerpoint/2010/main" val="1750534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7B6F4-6A7C-42B4-8084-768F17623C26}"/>
              </a:ext>
            </a:extLst>
          </p:cNvPr>
          <p:cNvSpPr>
            <a:spLocks noGrp="1"/>
          </p:cNvSpPr>
          <p:nvPr>
            <p:ph type="title"/>
          </p:nvPr>
        </p:nvSpPr>
        <p:spPr/>
        <p:txBody>
          <a:bodyPr/>
          <a:lstStyle/>
          <a:p>
            <a:r>
              <a:rPr lang="en-US" dirty="0">
                <a:solidFill>
                  <a:schemeClr val="bg2">
                    <a:lumMod val="75000"/>
                  </a:schemeClr>
                </a:solidFill>
              </a:rPr>
              <a:t>Findings</a:t>
            </a:r>
          </a:p>
        </p:txBody>
      </p:sp>
      <p:sp>
        <p:nvSpPr>
          <p:cNvPr id="3" name="Content Placeholder 2">
            <a:extLst>
              <a:ext uri="{FF2B5EF4-FFF2-40B4-BE49-F238E27FC236}">
                <a16:creationId xmlns:a16="http://schemas.microsoft.com/office/drawing/2014/main" id="{703719F8-64E0-4213-9ACF-8A89B520303E}"/>
              </a:ext>
            </a:extLst>
          </p:cNvPr>
          <p:cNvSpPr>
            <a:spLocks noGrp="1"/>
          </p:cNvSpPr>
          <p:nvPr>
            <p:ph sz="half" idx="1"/>
          </p:nvPr>
        </p:nvSpPr>
        <p:spPr>
          <a:xfrm>
            <a:off x="1342265" y="2011680"/>
            <a:ext cx="4752694" cy="4206240"/>
          </a:xfrm>
        </p:spPr>
        <p:txBody>
          <a:bodyPr>
            <a:normAutofit/>
          </a:bodyPr>
          <a:lstStyle/>
          <a:p>
            <a:r>
              <a:rPr lang="en-US" sz="2400" dirty="0"/>
              <a:t>Finding 3 – School districts studied implement goals through distributed leadership.  </a:t>
            </a:r>
          </a:p>
        </p:txBody>
      </p:sp>
      <p:sp>
        <p:nvSpPr>
          <p:cNvPr id="4" name="Content Placeholder 3">
            <a:extLst>
              <a:ext uri="{FF2B5EF4-FFF2-40B4-BE49-F238E27FC236}">
                <a16:creationId xmlns:a16="http://schemas.microsoft.com/office/drawing/2014/main" id="{97760625-F764-43C8-BAA9-E071A2496CC7}"/>
              </a:ext>
            </a:extLst>
          </p:cNvPr>
          <p:cNvSpPr>
            <a:spLocks noGrp="1"/>
          </p:cNvSpPr>
          <p:nvPr>
            <p:ph sz="half" idx="2"/>
          </p:nvPr>
        </p:nvSpPr>
        <p:spPr>
          <a:xfrm>
            <a:off x="7306476" y="2011680"/>
            <a:ext cx="4754880" cy="4206240"/>
          </a:xfrm>
        </p:spPr>
        <p:txBody>
          <a:bodyPr>
            <a:normAutofit/>
          </a:bodyPr>
          <a:lstStyle/>
          <a:p>
            <a:r>
              <a:rPr lang="en-US" sz="2400" dirty="0"/>
              <a:t>Just as goals cascade,  or spiral down in strategic plans, the responsibility for implementing and sustaining established goals was distributed by superintendents to principals and to teachers.</a:t>
            </a:r>
          </a:p>
        </p:txBody>
      </p:sp>
      <p:pic>
        <p:nvPicPr>
          <p:cNvPr id="5122" name="Picture 2" descr="Preparing for Economic Changes: Making Strategic Plans - Barbara Weltman">
            <a:extLst>
              <a:ext uri="{FF2B5EF4-FFF2-40B4-BE49-F238E27FC236}">
                <a16:creationId xmlns:a16="http://schemas.microsoft.com/office/drawing/2014/main" id="{67976812-4F72-DE47-B0D5-1AFFC486F8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919" y="3222885"/>
            <a:ext cx="6099747" cy="3350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626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8FE01F8-193F-4B7F-83A8-4A326EE53A52}"/>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dirty="0">
                <a:solidFill>
                  <a:schemeClr val="bg2">
                    <a:lumMod val="75000"/>
                  </a:schemeClr>
                </a:solidFill>
              </a:rPr>
              <a:t>Strategic Planning</a:t>
            </a:r>
          </a:p>
        </p:txBody>
      </p:sp>
      <p:sp>
        <p:nvSpPr>
          <p:cNvPr id="3" name="Content Placeholder 2">
            <a:extLst>
              <a:ext uri="{FF2B5EF4-FFF2-40B4-BE49-F238E27FC236}">
                <a16:creationId xmlns:a16="http://schemas.microsoft.com/office/drawing/2014/main" id="{1CEB0C3E-851A-463B-8791-11292D09B9B1}"/>
              </a:ext>
            </a:extLst>
          </p:cNvPr>
          <p:cNvSpPr>
            <a:spLocks noGrp="1"/>
          </p:cNvSpPr>
          <p:nvPr>
            <p:ph sz="half" idx="1"/>
          </p:nvPr>
        </p:nvSpPr>
        <p:spPr>
          <a:xfrm>
            <a:off x="1202919" y="2051187"/>
            <a:ext cx="6524625" cy="4206240"/>
          </a:xfrm>
        </p:spPr>
        <p:txBody>
          <a:bodyPr vert="horz" lIns="91440" tIns="45720" rIns="91440" bIns="45720" rtlCol="0">
            <a:noAutofit/>
          </a:bodyPr>
          <a:lstStyle/>
          <a:p>
            <a:r>
              <a:rPr lang="en-US" sz="2800" dirty="0"/>
              <a:t>A road map for what an organization is, does, and for what purpose.</a:t>
            </a:r>
          </a:p>
          <a:p>
            <a:r>
              <a:rPr lang="en-US" sz="2800" dirty="0"/>
              <a:t>Strategic planning takes place in many school districts –why?</a:t>
            </a:r>
          </a:p>
          <a:p>
            <a:r>
              <a:rPr lang="en-US" sz="2800" dirty="0"/>
              <a:t>Common Core Learning Standards</a:t>
            </a:r>
          </a:p>
          <a:p>
            <a:r>
              <a:rPr lang="en-US" sz="2800" dirty="0"/>
              <a:t>School Report Card data reported by NYSED</a:t>
            </a:r>
          </a:p>
          <a:p>
            <a:r>
              <a:rPr lang="en-US" sz="2800" dirty="0"/>
              <a:t>Focus on high stakes testing and accountability</a:t>
            </a:r>
          </a:p>
        </p:txBody>
      </p:sp>
      <p:pic>
        <p:nvPicPr>
          <p:cNvPr id="4098" name="Picture 2" descr="What Is Strategic Planning? | Strategic Planning Process | Small Biz Ahead">
            <a:extLst>
              <a:ext uri="{FF2B5EF4-FFF2-40B4-BE49-F238E27FC236}">
                <a16:creationId xmlns:a16="http://schemas.microsoft.com/office/drawing/2014/main" id="{A431B930-51D8-124D-B2BC-1877328F7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7171" y="2739073"/>
            <a:ext cx="4542208" cy="2830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842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C78BF-2110-4CD6-8436-45FFD9708CE7}"/>
              </a:ext>
            </a:extLst>
          </p:cNvPr>
          <p:cNvSpPr>
            <a:spLocks noGrp="1"/>
          </p:cNvSpPr>
          <p:nvPr>
            <p:ph type="title"/>
          </p:nvPr>
        </p:nvSpPr>
        <p:spPr>
          <a:xfrm>
            <a:off x="479502" y="284176"/>
            <a:ext cx="4800421" cy="1508760"/>
          </a:xfrm>
        </p:spPr>
        <p:txBody>
          <a:bodyPr/>
          <a:lstStyle/>
          <a:p>
            <a:r>
              <a:rPr lang="en-US" dirty="0">
                <a:solidFill>
                  <a:schemeClr val="bg2">
                    <a:lumMod val="75000"/>
                  </a:schemeClr>
                </a:solidFill>
              </a:rPr>
              <a:t>Geneseo Central</a:t>
            </a:r>
          </a:p>
        </p:txBody>
      </p:sp>
      <p:sp>
        <p:nvSpPr>
          <p:cNvPr id="5" name="Content Placeholder 4">
            <a:extLst>
              <a:ext uri="{FF2B5EF4-FFF2-40B4-BE49-F238E27FC236}">
                <a16:creationId xmlns:a16="http://schemas.microsoft.com/office/drawing/2014/main" id="{7E63B445-533A-4E73-A33E-50C5169D1CD2}"/>
              </a:ext>
            </a:extLst>
          </p:cNvPr>
          <p:cNvSpPr>
            <a:spLocks noGrp="1"/>
          </p:cNvSpPr>
          <p:nvPr>
            <p:ph sz="half" idx="2"/>
          </p:nvPr>
        </p:nvSpPr>
        <p:spPr/>
        <p:txBody>
          <a:bodyPr/>
          <a:lstStyle/>
          <a:p>
            <a:endParaRPr lang="en-US" dirty="0"/>
          </a:p>
        </p:txBody>
      </p:sp>
      <p:pic>
        <p:nvPicPr>
          <p:cNvPr id="9" name="Picture 8">
            <a:extLst>
              <a:ext uri="{FF2B5EF4-FFF2-40B4-BE49-F238E27FC236}">
                <a16:creationId xmlns:a16="http://schemas.microsoft.com/office/drawing/2014/main" id="{105D21D7-8999-4E7D-A695-0B657D95C9FE}"/>
              </a:ext>
            </a:extLst>
          </p:cNvPr>
          <p:cNvPicPr>
            <a:picLocks noChangeAspect="1"/>
          </p:cNvPicPr>
          <p:nvPr/>
        </p:nvPicPr>
        <p:blipFill rotWithShape="1">
          <a:blip r:embed="rId3"/>
          <a:srcRect t="19918" r="924"/>
          <a:stretch/>
        </p:blipFill>
        <p:spPr>
          <a:xfrm>
            <a:off x="5073445" y="390103"/>
            <a:ext cx="7118555" cy="5202186"/>
          </a:xfrm>
          <a:prstGeom prst="rect">
            <a:avLst/>
          </a:prstGeom>
        </p:spPr>
      </p:pic>
      <p:pic>
        <p:nvPicPr>
          <p:cNvPr id="10" name="Picture 9">
            <a:extLst>
              <a:ext uri="{FF2B5EF4-FFF2-40B4-BE49-F238E27FC236}">
                <a16:creationId xmlns:a16="http://schemas.microsoft.com/office/drawing/2014/main" id="{95DF6BDD-7343-432F-A3D0-8D9141AFF84B}"/>
              </a:ext>
            </a:extLst>
          </p:cNvPr>
          <p:cNvPicPr>
            <a:picLocks noChangeAspect="1"/>
          </p:cNvPicPr>
          <p:nvPr/>
        </p:nvPicPr>
        <p:blipFill>
          <a:blip r:embed="rId4"/>
          <a:stretch>
            <a:fillRect/>
          </a:stretch>
        </p:blipFill>
        <p:spPr>
          <a:xfrm>
            <a:off x="5279923" y="5574360"/>
            <a:ext cx="6912077" cy="1276350"/>
          </a:xfrm>
          <a:prstGeom prst="rect">
            <a:avLst/>
          </a:prstGeom>
        </p:spPr>
      </p:pic>
      <p:sp>
        <p:nvSpPr>
          <p:cNvPr id="11" name="TextBox 10">
            <a:extLst>
              <a:ext uri="{FF2B5EF4-FFF2-40B4-BE49-F238E27FC236}">
                <a16:creationId xmlns:a16="http://schemas.microsoft.com/office/drawing/2014/main" id="{721E0C71-72BF-4C95-82BB-E4A592A2BE4E}"/>
              </a:ext>
            </a:extLst>
          </p:cNvPr>
          <p:cNvSpPr txBox="1"/>
          <p:nvPr/>
        </p:nvSpPr>
        <p:spPr>
          <a:xfrm>
            <a:off x="674475" y="1792936"/>
            <a:ext cx="3472542" cy="3965188"/>
          </a:xfrm>
          <a:prstGeom prst="rect">
            <a:avLst/>
          </a:prstGeom>
          <a:noFill/>
        </p:spPr>
        <p:txBody>
          <a:bodyPr wrap="square">
            <a:spAutoFit/>
          </a:bodyPr>
          <a:lstStyle/>
          <a:p>
            <a:pPr marL="584200" marR="0">
              <a:spcBef>
                <a:spcPts val="290"/>
              </a:spcBef>
              <a:spcAft>
                <a:spcPts val="0"/>
              </a:spcAft>
            </a:pPr>
            <a:r>
              <a:rPr lang="en-US" sz="3600" b="1" kern="0" dirty="0">
                <a:effectLst/>
                <a:latin typeface="Times New Roman" panose="02020603050405020304" pitchFamily="18" charset="0"/>
                <a:ea typeface="Times New Roman" panose="02020603050405020304" pitchFamily="18" charset="0"/>
              </a:rPr>
              <a:t>Teaching</a:t>
            </a:r>
            <a:r>
              <a:rPr lang="en-US" sz="3600" b="1" kern="0" spc="-5" dirty="0">
                <a:effectLst/>
                <a:latin typeface="Times New Roman" panose="02020603050405020304" pitchFamily="18" charset="0"/>
                <a:ea typeface="Times New Roman" panose="02020603050405020304" pitchFamily="18" charset="0"/>
              </a:rPr>
              <a:t> </a:t>
            </a:r>
            <a:r>
              <a:rPr lang="en-US" sz="3600" b="1" kern="0" dirty="0">
                <a:effectLst/>
                <a:latin typeface="Times New Roman" panose="02020603050405020304" pitchFamily="18" charset="0"/>
                <a:ea typeface="Times New Roman" panose="02020603050405020304" pitchFamily="18" charset="0"/>
              </a:rPr>
              <a:t>and Learning</a:t>
            </a:r>
            <a:r>
              <a:rPr lang="en-US" sz="3600" b="1" kern="0" spc="10" dirty="0">
                <a:effectLst/>
                <a:latin typeface="Times New Roman" panose="02020603050405020304" pitchFamily="18" charset="0"/>
                <a:ea typeface="Times New Roman" panose="02020603050405020304" pitchFamily="18" charset="0"/>
              </a:rPr>
              <a:t> </a:t>
            </a:r>
            <a:r>
              <a:rPr lang="en-US" sz="3600" b="1" kern="0" dirty="0">
                <a:effectLst/>
                <a:latin typeface="Times New Roman" panose="02020603050405020304" pitchFamily="18" charset="0"/>
                <a:ea typeface="Times New Roman" panose="02020603050405020304" pitchFamily="18" charset="0"/>
              </a:rPr>
              <a:t>– Goal</a:t>
            </a:r>
            <a:r>
              <a:rPr lang="en-US" sz="3600" b="1" kern="0" spc="5" dirty="0">
                <a:effectLst/>
                <a:latin typeface="Times New Roman" panose="02020603050405020304" pitchFamily="18" charset="0"/>
                <a:ea typeface="Times New Roman" panose="02020603050405020304" pitchFamily="18" charset="0"/>
              </a:rPr>
              <a:t> </a:t>
            </a:r>
            <a:r>
              <a:rPr lang="en-US" sz="3600" b="1" kern="0" dirty="0">
                <a:effectLst/>
                <a:latin typeface="Times New Roman" panose="02020603050405020304" pitchFamily="18" charset="0"/>
                <a:ea typeface="Times New Roman" panose="02020603050405020304" pitchFamily="18" charset="0"/>
              </a:rPr>
              <a:t>1</a:t>
            </a:r>
          </a:p>
          <a:p>
            <a:pPr marL="584200" marR="0">
              <a:spcBef>
                <a:spcPts val="1380"/>
              </a:spcBef>
              <a:spcAft>
                <a:spcPts val="0"/>
              </a:spcAft>
            </a:pPr>
            <a:r>
              <a:rPr lang="en-US" sz="2000" b="1" dirty="0">
                <a:effectLst/>
                <a:latin typeface="Times New Roman" panose="02020603050405020304" pitchFamily="18" charset="0"/>
                <a:ea typeface="Times New Roman" panose="02020603050405020304" pitchFamily="18" charset="0"/>
              </a:rPr>
              <a:t>Strategic</a:t>
            </a:r>
            <a:r>
              <a:rPr lang="en-US" sz="2000" b="1" spc="-10" dirty="0">
                <a:effectLst/>
                <a:latin typeface="Times New Roman" panose="02020603050405020304" pitchFamily="18" charset="0"/>
                <a:ea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rPr>
              <a:t>Issue:</a:t>
            </a:r>
            <a:r>
              <a:rPr lang="en-US" sz="2000" b="1" spc="-10" dirty="0">
                <a:effectLst/>
                <a:latin typeface="Times New Roman" panose="02020603050405020304" pitchFamily="18" charset="0"/>
                <a:ea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rPr>
              <a:t>Academic</a:t>
            </a:r>
            <a:r>
              <a:rPr lang="en-US" sz="2000" b="1" spc="-10" dirty="0">
                <a:effectLst/>
                <a:latin typeface="Times New Roman" panose="02020603050405020304" pitchFamily="18" charset="0"/>
                <a:ea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rPr>
              <a:t>Achievement</a:t>
            </a:r>
          </a:p>
          <a:p>
            <a:pPr marL="0" marR="0">
              <a:spcBef>
                <a:spcPts val="45"/>
              </a:spcBef>
              <a:spcAft>
                <a:spcPts val="0"/>
              </a:spcAft>
            </a:pPr>
            <a:r>
              <a:rPr lang="en-US" sz="2000" b="1"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584200" marR="0">
              <a:spcBef>
                <a:spcPts val="5"/>
              </a:spcBef>
              <a:spcAft>
                <a:spcPts val="0"/>
              </a:spcAft>
            </a:pPr>
            <a:r>
              <a:rPr lang="en-US" sz="1800" b="1" i="1" dirty="0">
                <a:effectLst/>
                <a:latin typeface="Times New Roman" panose="02020603050405020304" pitchFamily="18" charset="0"/>
                <a:ea typeface="Times New Roman" panose="02020603050405020304" pitchFamily="18" charset="0"/>
              </a:rPr>
              <a:t>Goal:</a:t>
            </a:r>
            <a:r>
              <a:rPr lang="en-US" sz="1800" b="1" i="1" spc="-10" dirty="0">
                <a:effectLst/>
                <a:latin typeface="Times New Roman" panose="02020603050405020304" pitchFamily="18" charset="0"/>
                <a:ea typeface="Times New Roman" panose="02020603050405020304" pitchFamily="18" charset="0"/>
              </a:rPr>
              <a:t> </a:t>
            </a:r>
            <a:r>
              <a:rPr lang="en-US" sz="1800" b="1" i="1" dirty="0">
                <a:effectLst/>
                <a:latin typeface="Times New Roman" panose="02020603050405020304" pitchFamily="18" charset="0"/>
                <a:ea typeface="Times New Roman" panose="02020603050405020304" pitchFamily="18" charset="0"/>
              </a:rPr>
              <a:t>90%</a:t>
            </a:r>
            <a:r>
              <a:rPr lang="en-US" sz="1800" b="1" i="1" spc="-20" dirty="0">
                <a:effectLst/>
                <a:latin typeface="Times New Roman" panose="02020603050405020304" pitchFamily="18" charset="0"/>
                <a:ea typeface="Times New Roman" panose="02020603050405020304" pitchFamily="18" charset="0"/>
              </a:rPr>
              <a:t> </a:t>
            </a:r>
            <a:r>
              <a:rPr lang="en-US" sz="1800" b="1" i="1" dirty="0">
                <a:effectLst/>
                <a:latin typeface="Times New Roman" panose="02020603050405020304" pitchFamily="18" charset="0"/>
                <a:ea typeface="Times New Roman" panose="02020603050405020304" pitchFamily="18" charset="0"/>
              </a:rPr>
              <a:t>of our children will read at</a:t>
            </a:r>
            <a:r>
              <a:rPr lang="en-US" sz="1800" b="1" i="1" spc="-5" dirty="0">
                <a:effectLst/>
                <a:latin typeface="Times New Roman" panose="02020603050405020304" pitchFamily="18" charset="0"/>
                <a:ea typeface="Times New Roman" panose="02020603050405020304" pitchFamily="18" charset="0"/>
              </a:rPr>
              <a:t> </a:t>
            </a:r>
            <a:r>
              <a:rPr lang="en-US" sz="1800" b="1" i="1" dirty="0">
                <a:effectLst/>
                <a:latin typeface="Times New Roman" panose="02020603050405020304" pitchFamily="18" charset="0"/>
                <a:ea typeface="Times New Roman" panose="02020603050405020304" pitchFamily="18" charset="0"/>
              </a:rPr>
              <a:t>or above</a:t>
            </a:r>
            <a:r>
              <a:rPr lang="en-US" sz="1800" b="1" i="1" spc="-10" dirty="0">
                <a:effectLst/>
                <a:latin typeface="Times New Roman" panose="02020603050405020304" pitchFamily="18" charset="0"/>
                <a:ea typeface="Times New Roman" panose="02020603050405020304" pitchFamily="18" charset="0"/>
              </a:rPr>
              <a:t> </a:t>
            </a:r>
            <a:r>
              <a:rPr lang="en-US" sz="1800" b="1" i="1" dirty="0">
                <a:effectLst/>
                <a:latin typeface="Times New Roman" panose="02020603050405020304" pitchFamily="18" charset="0"/>
                <a:ea typeface="Times New Roman" panose="02020603050405020304" pitchFamily="18" charset="0"/>
              </a:rPr>
              <a:t>grade</a:t>
            </a:r>
            <a:r>
              <a:rPr lang="en-US" sz="1800" b="1" i="1" spc="-5" dirty="0">
                <a:effectLst/>
                <a:latin typeface="Times New Roman" panose="02020603050405020304" pitchFamily="18" charset="0"/>
                <a:ea typeface="Times New Roman" panose="02020603050405020304" pitchFamily="18" charset="0"/>
              </a:rPr>
              <a:t> </a:t>
            </a:r>
            <a:r>
              <a:rPr lang="en-US" sz="1800" b="1" i="1" dirty="0">
                <a:effectLst/>
                <a:latin typeface="Times New Roman" panose="02020603050405020304" pitchFamily="18" charset="0"/>
                <a:ea typeface="Times New Roman" panose="02020603050405020304" pitchFamily="18" charset="0"/>
              </a:rPr>
              <a:t>level by the</a:t>
            </a:r>
            <a:r>
              <a:rPr lang="en-US" sz="1800" b="1" i="1" spc="5" dirty="0">
                <a:effectLst/>
                <a:latin typeface="Times New Roman" panose="02020603050405020304" pitchFamily="18" charset="0"/>
                <a:ea typeface="Times New Roman" panose="02020603050405020304" pitchFamily="18" charset="0"/>
              </a:rPr>
              <a:t> </a:t>
            </a:r>
            <a:r>
              <a:rPr lang="en-US" sz="1800" b="1" i="1" dirty="0">
                <a:effectLst/>
                <a:latin typeface="Times New Roman" panose="02020603050405020304" pitchFamily="18" charset="0"/>
                <a:ea typeface="Times New Roman" panose="02020603050405020304" pitchFamily="18" charset="0"/>
              </a:rPr>
              <a:t>end of 3rd grade.</a:t>
            </a:r>
          </a:p>
        </p:txBody>
      </p:sp>
    </p:spTree>
    <p:extLst>
      <p:ext uri="{BB962C8B-B14F-4D97-AF65-F5344CB8AC3E}">
        <p14:creationId xmlns:p14="http://schemas.microsoft.com/office/powerpoint/2010/main" val="754185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C78BF-2110-4CD6-8436-45FFD9708CE7}"/>
              </a:ext>
            </a:extLst>
          </p:cNvPr>
          <p:cNvSpPr>
            <a:spLocks noGrp="1"/>
          </p:cNvSpPr>
          <p:nvPr>
            <p:ph type="title"/>
          </p:nvPr>
        </p:nvSpPr>
        <p:spPr>
          <a:xfrm>
            <a:off x="1215483" y="284176"/>
            <a:ext cx="4064440" cy="1508760"/>
          </a:xfrm>
        </p:spPr>
        <p:txBody>
          <a:bodyPr/>
          <a:lstStyle/>
          <a:p>
            <a:r>
              <a:rPr lang="en-US" dirty="0">
                <a:solidFill>
                  <a:schemeClr val="bg2">
                    <a:lumMod val="75000"/>
                  </a:schemeClr>
                </a:solidFill>
              </a:rPr>
              <a:t>GCSD</a:t>
            </a:r>
          </a:p>
        </p:txBody>
      </p:sp>
      <p:sp>
        <p:nvSpPr>
          <p:cNvPr id="5" name="Content Placeholder 4">
            <a:extLst>
              <a:ext uri="{FF2B5EF4-FFF2-40B4-BE49-F238E27FC236}">
                <a16:creationId xmlns:a16="http://schemas.microsoft.com/office/drawing/2014/main" id="{7E63B445-533A-4E73-A33E-50C5169D1CD2}"/>
              </a:ext>
            </a:extLst>
          </p:cNvPr>
          <p:cNvSpPr>
            <a:spLocks noGrp="1"/>
          </p:cNvSpPr>
          <p:nvPr>
            <p:ph sz="half" idx="2"/>
          </p:nvPr>
        </p:nvSpPr>
        <p:spPr/>
        <p:txBody>
          <a:bodyPr/>
          <a:lstStyle/>
          <a:p>
            <a:endParaRPr lang="en-US" dirty="0"/>
          </a:p>
        </p:txBody>
      </p:sp>
      <p:pic>
        <p:nvPicPr>
          <p:cNvPr id="12" name="Picture 11">
            <a:extLst>
              <a:ext uri="{FF2B5EF4-FFF2-40B4-BE49-F238E27FC236}">
                <a16:creationId xmlns:a16="http://schemas.microsoft.com/office/drawing/2014/main" id="{B753BC34-8187-42E5-B4D3-B65DBDF8687E}"/>
              </a:ext>
            </a:extLst>
          </p:cNvPr>
          <p:cNvPicPr>
            <a:picLocks noChangeAspect="1"/>
          </p:cNvPicPr>
          <p:nvPr/>
        </p:nvPicPr>
        <p:blipFill>
          <a:blip r:embed="rId3"/>
          <a:stretch>
            <a:fillRect/>
          </a:stretch>
        </p:blipFill>
        <p:spPr>
          <a:xfrm>
            <a:off x="5524500" y="80832"/>
            <a:ext cx="6667500" cy="1628775"/>
          </a:xfrm>
          <a:prstGeom prst="rect">
            <a:avLst/>
          </a:prstGeom>
        </p:spPr>
      </p:pic>
      <p:pic>
        <p:nvPicPr>
          <p:cNvPr id="13" name="Picture 12">
            <a:extLst>
              <a:ext uri="{FF2B5EF4-FFF2-40B4-BE49-F238E27FC236}">
                <a16:creationId xmlns:a16="http://schemas.microsoft.com/office/drawing/2014/main" id="{23790B26-FCCD-49F4-A3F4-752D6B73A9BA}"/>
              </a:ext>
            </a:extLst>
          </p:cNvPr>
          <p:cNvPicPr>
            <a:picLocks noChangeAspect="1"/>
          </p:cNvPicPr>
          <p:nvPr/>
        </p:nvPicPr>
        <p:blipFill>
          <a:blip r:embed="rId4"/>
          <a:stretch>
            <a:fillRect/>
          </a:stretch>
        </p:blipFill>
        <p:spPr>
          <a:xfrm>
            <a:off x="5534025" y="1638300"/>
            <a:ext cx="6657975" cy="5219700"/>
          </a:xfrm>
          <a:prstGeom prst="rect">
            <a:avLst/>
          </a:prstGeom>
        </p:spPr>
      </p:pic>
      <p:sp>
        <p:nvSpPr>
          <p:cNvPr id="14" name="TextBox 13">
            <a:extLst>
              <a:ext uri="{FF2B5EF4-FFF2-40B4-BE49-F238E27FC236}">
                <a16:creationId xmlns:a16="http://schemas.microsoft.com/office/drawing/2014/main" id="{2BA96287-58B9-4686-B237-C40FD7671695}"/>
              </a:ext>
            </a:extLst>
          </p:cNvPr>
          <p:cNvSpPr txBox="1"/>
          <p:nvPr/>
        </p:nvSpPr>
        <p:spPr>
          <a:xfrm>
            <a:off x="754831" y="1871492"/>
            <a:ext cx="3478845" cy="3965188"/>
          </a:xfrm>
          <a:prstGeom prst="rect">
            <a:avLst/>
          </a:prstGeom>
          <a:noFill/>
        </p:spPr>
        <p:txBody>
          <a:bodyPr wrap="square">
            <a:spAutoFit/>
          </a:bodyPr>
          <a:lstStyle/>
          <a:p>
            <a:pPr marL="584200" marR="0">
              <a:spcBef>
                <a:spcPts val="290"/>
              </a:spcBef>
              <a:spcAft>
                <a:spcPts val="0"/>
              </a:spcAft>
            </a:pPr>
            <a:r>
              <a:rPr lang="en-US" sz="3600" b="1" kern="0" dirty="0">
                <a:effectLst/>
                <a:latin typeface="Times New Roman" panose="02020603050405020304" pitchFamily="18" charset="0"/>
                <a:ea typeface="Times New Roman" panose="02020603050405020304" pitchFamily="18" charset="0"/>
              </a:rPr>
              <a:t>Teaching</a:t>
            </a:r>
            <a:r>
              <a:rPr lang="en-US" sz="3600" b="1" kern="0" spc="-5" dirty="0">
                <a:effectLst/>
                <a:latin typeface="Times New Roman" panose="02020603050405020304" pitchFamily="18" charset="0"/>
                <a:ea typeface="Times New Roman" panose="02020603050405020304" pitchFamily="18" charset="0"/>
              </a:rPr>
              <a:t> </a:t>
            </a:r>
            <a:r>
              <a:rPr lang="en-US" sz="3600" b="1" kern="0" dirty="0">
                <a:effectLst/>
                <a:latin typeface="Times New Roman" panose="02020603050405020304" pitchFamily="18" charset="0"/>
                <a:ea typeface="Times New Roman" panose="02020603050405020304" pitchFamily="18" charset="0"/>
              </a:rPr>
              <a:t>and Learning</a:t>
            </a:r>
            <a:r>
              <a:rPr lang="en-US" sz="3600" b="1" kern="0" spc="10" dirty="0">
                <a:effectLst/>
                <a:latin typeface="Times New Roman" panose="02020603050405020304" pitchFamily="18" charset="0"/>
                <a:ea typeface="Times New Roman" panose="02020603050405020304" pitchFamily="18" charset="0"/>
              </a:rPr>
              <a:t> </a:t>
            </a:r>
            <a:r>
              <a:rPr lang="en-US" sz="3600" b="1" kern="0" dirty="0">
                <a:effectLst/>
                <a:latin typeface="Times New Roman" panose="02020603050405020304" pitchFamily="18" charset="0"/>
                <a:ea typeface="Times New Roman" panose="02020603050405020304" pitchFamily="18" charset="0"/>
              </a:rPr>
              <a:t>– Goal</a:t>
            </a:r>
            <a:r>
              <a:rPr lang="en-US" sz="3600" b="1" kern="0" spc="5" dirty="0">
                <a:effectLst/>
                <a:latin typeface="Times New Roman" panose="02020603050405020304" pitchFamily="18" charset="0"/>
                <a:ea typeface="Times New Roman" panose="02020603050405020304" pitchFamily="18" charset="0"/>
              </a:rPr>
              <a:t> </a:t>
            </a:r>
            <a:r>
              <a:rPr lang="en-US" sz="3600" b="1" kern="0" dirty="0">
                <a:effectLst/>
                <a:latin typeface="Times New Roman" panose="02020603050405020304" pitchFamily="18" charset="0"/>
                <a:ea typeface="Times New Roman" panose="02020603050405020304" pitchFamily="18" charset="0"/>
              </a:rPr>
              <a:t>1</a:t>
            </a:r>
          </a:p>
          <a:p>
            <a:pPr marL="584200" marR="0">
              <a:spcBef>
                <a:spcPts val="1380"/>
              </a:spcBef>
              <a:spcAft>
                <a:spcPts val="0"/>
              </a:spcAft>
            </a:pPr>
            <a:r>
              <a:rPr lang="en-US" sz="2000" b="1" dirty="0">
                <a:effectLst/>
                <a:latin typeface="Times New Roman" panose="02020603050405020304" pitchFamily="18" charset="0"/>
                <a:ea typeface="Times New Roman" panose="02020603050405020304" pitchFamily="18" charset="0"/>
              </a:rPr>
              <a:t>Strategic</a:t>
            </a:r>
            <a:r>
              <a:rPr lang="en-US" sz="2000" b="1" spc="-10" dirty="0">
                <a:effectLst/>
                <a:latin typeface="Times New Roman" panose="02020603050405020304" pitchFamily="18" charset="0"/>
                <a:ea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rPr>
              <a:t>Issue:</a:t>
            </a:r>
            <a:r>
              <a:rPr lang="en-US" sz="2000" b="1" spc="-10" dirty="0">
                <a:effectLst/>
                <a:latin typeface="Times New Roman" panose="02020603050405020304" pitchFamily="18" charset="0"/>
                <a:ea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rPr>
              <a:t>Academic</a:t>
            </a:r>
            <a:r>
              <a:rPr lang="en-US" sz="2000" b="1" spc="-10" dirty="0">
                <a:effectLst/>
                <a:latin typeface="Times New Roman" panose="02020603050405020304" pitchFamily="18" charset="0"/>
                <a:ea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rPr>
              <a:t>Achievement</a:t>
            </a:r>
          </a:p>
          <a:p>
            <a:pPr marL="0" marR="0">
              <a:spcBef>
                <a:spcPts val="45"/>
              </a:spcBef>
              <a:spcAft>
                <a:spcPts val="0"/>
              </a:spcAft>
            </a:pPr>
            <a:r>
              <a:rPr lang="en-US" sz="2000" b="1"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584200" marR="0">
              <a:spcBef>
                <a:spcPts val="5"/>
              </a:spcBef>
              <a:spcAft>
                <a:spcPts val="0"/>
              </a:spcAft>
            </a:pPr>
            <a:r>
              <a:rPr lang="en-US" sz="1800" b="1" i="1" dirty="0">
                <a:effectLst/>
                <a:latin typeface="Times New Roman" panose="02020603050405020304" pitchFamily="18" charset="0"/>
                <a:ea typeface="Times New Roman" panose="02020603050405020304" pitchFamily="18" charset="0"/>
              </a:rPr>
              <a:t>Goal:</a:t>
            </a:r>
            <a:r>
              <a:rPr lang="en-US" sz="1800" b="1" i="1" spc="-10" dirty="0">
                <a:effectLst/>
                <a:latin typeface="Times New Roman" panose="02020603050405020304" pitchFamily="18" charset="0"/>
                <a:ea typeface="Times New Roman" panose="02020603050405020304" pitchFamily="18" charset="0"/>
              </a:rPr>
              <a:t> </a:t>
            </a:r>
            <a:r>
              <a:rPr lang="en-US" sz="1800" b="1" i="1" dirty="0">
                <a:effectLst/>
                <a:latin typeface="Times New Roman" panose="02020603050405020304" pitchFamily="18" charset="0"/>
                <a:ea typeface="Times New Roman" panose="02020603050405020304" pitchFamily="18" charset="0"/>
              </a:rPr>
              <a:t>90%</a:t>
            </a:r>
            <a:r>
              <a:rPr lang="en-US" sz="1800" b="1" i="1" spc="-20" dirty="0">
                <a:effectLst/>
                <a:latin typeface="Times New Roman" panose="02020603050405020304" pitchFamily="18" charset="0"/>
                <a:ea typeface="Times New Roman" panose="02020603050405020304" pitchFamily="18" charset="0"/>
              </a:rPr>
              <a:t> </a:t>
            </a:r>
            <a:r>
              <a:rPr lang="en-US" sz="1800" b="1" i="1" dirty="0">
                <a:effectLst/>
                <a:latin typeface="Times New Roman" panose="02020603050405020304" pitchFamily="18" charset="0"/>
                <a:ea typeface="Times New Roman" panose="02020603050405020304" pitchFamily="18" charset="0"/>
              </a:rPr>
              <a:t>of our children will read at</a:t>
            </a:r>
            <a:r>
              <a:rPr lang="en-US" sz="1800" b="1" i="1" spc="-5" dirty="0">
                <a:effectLst/>
                <a:latin typeface="Times New Roman" panose="02020603050405020304" pitchFamily="18" charset="0"/>
                <a:ea typeface="Times New Roman" panose="02020603050405020304" pitchFamily="18" charset="0"/>
              </a:rPr>
              <a:t> </a:t>
            </a:r>
            <a:r>
              <a:rPr lang="en-US" sz="1800" b="1" i="1" dirty="0">
                <a:effectLst/>
                <a:latin typeface="Times New Roman" panose="02020603050405020304" pitchFamily="18" charset="0"/>
                <a:ea typeface="Times New Roman" panose="02020603050405020304" pitchFamily="18" charset="0"/>
              </a:rPr>
              <a:t>or above</a:t>
            </a:r>
            <a:r>
              <a:rPr lang="en-US" sz="1800" b="1" i="1" spc="-10" dirty="0">
                <a:effectLst/>
                <a:latin typeface="Times New Roman" panose="02020603050405020304" pitchFamily="18" charset="0"/>
                <a:ea typeface="Times New Roman" panose="02020603050405020304" pitchFamily="18" charset="0"/>
              </a:rPr>
              <a:t> </a:t>
            </a:r>
            <a:r>
              <a:rPr lang="en-US" sz="1800" b="1" i="1" dirty="0">
                <a:effectLst/>
                <a:latin typeface="Times New Roman" panose="02020603050405020304" pitchFamily="18" charset="0"/>
                <a:ea typeface="Times New Roman" panose="02020603050405020304" pitchFamily="18" charset="0"/>
              </a:rPr>
              <a:t>grade</a:t>
            </a:r>
            <a:r>
              <a:rPr lang="en-US" sz="1800" b="1" i="1" spc="-5" dirty="0">
                <a:effectLst/>
                <a:latin typeface="Times New Roman" panose="02020603050405020304" pitchFamily="18" charset="0"/>
                <a:ea typeface="Times New Roman" panose="02020603050405020304" pitchFamily="18" charset="0"/>
              </a:rPr>
              <a:t> </a:t>
            </a:r>
            <a:r>
              <a:rPr lang="en-US" sz="1800" b="1" i="1" dirty="0">
                <a:effectLst/>
                <a:latin typeface="Times New Roman" panose="02020603050405020304" pitchFamily="18" charset="0"/>
                <a:ea typeface="Times New Roman" panose="02020603050405020304" pitchFamily="18" charset="0"/>
              </a:rPr>
              <a:t>level by the</a:t>
            </a:r>
            <a:r>
              <a:rPr lang="en-US" sz="1800" b="1" i="1" spc="5" dirty="0">
                <a:effectLst/>
                <a:latin typeface="Times New Roman" panose="02020603050405020304" pitchFamily="18" charset="0"/>
                <a:ea typeface="Times New Roman" panose="02020603050405020304" pitchFamily="18" charset="0"/>
              </a:rPr>
              <a:t> </a:t>
            </a:r>
            <a:r>
              <a:rPr lang="en-US" sz="1800" b="1" i="1" dirty="0">
                <a:effectLst/>
                <a:latin typeface="Times New Roman" panose="02020603050405020304" pitchFamily="18" charset="0"/>
                <a:ea typeface="Times New Roman" panose="02020603050405020304" pitchFamily="18" charset="0"/>
              </a:rPr>
              <a:t>end of 3rd grade.</a:t>
            </a:r>
          </a:p>
        </p:txBody>
      </p:sp>
    </p:spTree>
    <p:extLst>
      <p:ext uri="{BB962C8B-B14F-4D97-AF65-F5344CB8AC3E}">
        <p14:creationId xmlns:p14="http://schemas.microsoft.com/office/powerpoint/2010/main" val="2000043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C78BF-2110-4CD6-8436-45FFD9708CE7}"/>
              </a:ext>
            </a:extLst>
          </p:cNvPr>
          <p:cNvSpPr>
            <a:spLocks noGrp="1"/>
          </p:cNvSpPr>
          <p:nvPr>
            <p:ph type="title"/>
          </p:nvPr>
        </p:nvSpPr>
        <p:spPr>
          <a:xfrm>
            <a:off x="713678" y="284176"/>
            <a:ext cx="4566245" cy="1508760"/>
          </a:xfrm>
        </p:spPr>
        <p:txBody>
          <a:bodyPr/>
          <a:lstStyle/>
          <a:p>
            <a:r>
              <a:rPr lang="en-US" dirty="0">
                <a:solidFill>
                  <a:schemeClr val="bg2">
                    <a:lumMod val="75000"/>
                  </a:schemeClr>
                </a:solidFill>
              </a:rPr>
              <a:t>GCSD</a:t>
            </a:r>
          </a:p>
        </p:txBody>
      </p:sp>
      <p:sp>
        <p:nvSpPr>
          <p:cNvPr id="5" name="Content Placeholder 4">
            <a:extLst>
              <a:ext uri="{FF2B5EF4-FFF2-40B4-BE49-F238E27FC236}">
                <a16:creationId xmlns:a16="http://schemas.microsoft.com/office/drawing/2014/main" id="{7E63B445-533A-4E73-A33E-50C5169D1CD2}"/>
              </a:ext>
            </a:extLst>
          </p:cNvPr>
          <p:cNvSpPr>
            <a:spLocks noGrp="1"/>
          </p:cNvSpPr>
          <p:nvPr>
            <p:ph sz="half" idx="2"/>
          </p:nvPr>
        </p:nvSpPr>
        <p:spPr/>
        <p:txBody>
          <a:bodyPr/>
          <a:lstStyle/>
          <a:p>
            <a:endParaRPr lang="en-US" dirty="0"/>
          </a:p>
        </p:txBody>
      </p:sp>
      <p:sp>
        <p:nvSpPr>
          <p:cNvPr id="7" name="TextBox 6">
            <a:extLst>
              <a:ext uri="{FF2B5EF4-FFF2-40B4-BE49-F238E27FC236}">
                <a16:creationId xmlns:a16="http://schemas.microsoft.com/office/drawing/2014/main" id="{6A594035-7647-4063-8481-BA807BD3D531}"/>
              </a:ext>
            </a:extLst>
          </p:cNvPr>
          <p:cNvSpPr txBox="1"/>
          <p:nvPr/>
        </p:nvSpPr>
        <p:spPr>
          <a:xfrm>
            <a:off x="141513" y="1824094"/>
            <a:ext cx="3058887" cy="4532010"/>
          </a:xfrm>
          <a:prstGeom prst="rect">
            <a:avLst/>
          </a:prstGeom>
          <a:noFill/>
        </p:spPr>
        <p:txBody>
          <a:bodyPr wrap="square">
            <a:spAutoFit/>
          </a:bodyPr>
          <a:lstStyle/>
          <a:p>
            <a:pPr marL="584200" marR="0">
              <a:spcBef>
                <a:spcPts val="290"/>
              </a:spcBef>
              <a:spcAft>
                <a:spcPts val="0"/>
              </a:spcAft>
            </a:pPr>
            <a:r>
              <a:rPr lang="en-US" sz="3200" b="1" kern="0" dirty="0">
                <a:effectLst/>
                <a:latin typeface="Times New Roman" panose="02020603050405020304" pitchFamily="18" charset="0"/>
                <a:ea typeface="Times New Roman" panose="02020603050405020304" pitchFamily="18" charset="0"/>
              </a:rPr>
              <a:t>Teaching</a:t>
            </a:r>
            <a:r>
              <a:rPr lang="en-US" sz="3200" b="1" kern="0" spc="-5" dirty="0">
                <a:effectLst/>
                <a:latin typeface="Times New Roman" panose="02020603050405020304" pitchFamily="18" charset="0"/>
                <a:ea typeface="Times New Roman" panose="02020603050405020304" pitchFamily="18" charset="0"/>
              </a:rPr>
              <a:t> </a:t>
            </a:r>
            <a:r>
              <a:rPr lang="en-US" sz="3200" b="1" kern="0" dirty="0">
                <a:effectLst/>
                <a:latin typeface="Times New Roman" panose="02020603050405020304" pitchFamily="18" charset="0"/>
                <a:ea typeface="Times New Roman" panose="02020603050405020304" pitchFamily="18" charset="0"/>
              </a:rPr>
              <a:t>and Learning</a:t>
            </a:r>
            <a:r>
              <a:rPr lang="en-US" sz="3200" b="1" kern="0" spc="10" dirty="0">
                <a:effectLst/>
                <a:latin typeface="Times New Roman" panose="02020603050405020304" pitchFamily="18" charset="0"/>
                <a:ea typeface="Times New Roman" panose="02020603050405020304" pitchFamily="18" charset="0"/>
              </a:rPr>
              <a:t> </a:t>
            </a:r>
            <a:r>
              <a:rPr lang="en-US" sz="3200" b="1" kern="0" dirty="0">
                <a:effectLst/>
                <a:latin typeface="Times New Roman" panose="02020603050405020304" pitchFamily="18" charset="0"/>
                <a:ea typeface="Times New Roman" panose="02020603050405020304" pitchFamily="18" charset="0"/>
              </a:rPr>
              <a:t>– Goal</a:t>
            </a:r>
            <a:r>
              <a:rPr lang="en-US" sz="3200" b="1" kern="0" spc="5" dirty="0">
                <a:effectLst/>
                <a:latin typeface="Times New Roman" panose="02020603050405020304" pitchFamily="18" charset="0"/>
                <a:ea typeface="Times New Roman" panose="02020603050405020304" pitchFamily="18" charset="0"/>
              </a:rPr>
              <a:t> </a:t>
            </a:r>
            <a:r>
              <a:rPr lang="en-US" sz="3200" b="1" kern="0" dirty="0">
                <a:effectLst/>
                <a:latin typeface="Times New Roman" panose="02020603050405020304" pitchFamily="18" charset="0"/>
                <a:ea typeface="Times New Roman" panose="02020603050405020304" pitchFamily="18" charset="0"/>
              </a:rPr>
              <a:t>2</a:t>
            </a:r>
          </a:p>
          <a:p>
            <a:pPr marL="584200" marR="0">
              <a:spcBef>
                <a:spcPts val="1380"/>
              </a:spcBef>
              <a:spcAft>
                <a:spcPts val="0"/>
              </a:spcAft>
            </a:pPr>
            <a:r>
              <a:rPr lang="en-US" sz="1800" b="1" dirty="0">
                <a:effectLst/>
                <a:latin typeface="Times New Roman" panose="02020603050405020304" pitchFamily="18" charset="0"/>
                <a:ea typeface="Times New Roman" panose="02020603050405020304" pitchFamily="18" charset="0"/>
              </a:rPr>
              <a:t>Strategic</a:t>
            </a:r>
            <a:r>
              <a:rPr lang="en-US" sz="1800" b="1" spc="-15"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Issue:</a:t>
            </a:r>
            <a:r>
              <a:rPr lang="en-US" sz="1800" b="1" spc="-1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Academic</a:t>
            </a:r>
            <a:r>
              <a:rPr lang="en-US" sz="1800" b="1" spc="-5"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Rigor</a:t>
            </a:r>
          </a:p>
          <a:p>
            <a:pPr marL="0" marR="0">
              <a:spcBef>
                <a:spcPts val="50"/>
              </a:spcBef>
              <a:spcAft>
                <a:spcPts val="0"/>
              </a:spcAft>
            </a:pPr>
            <a:r>
              <a:rPr lang="en-US" sz="1600" b="1"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584200" marR="749935">
              <a:spcBef>
                <a:spcPts val="0"/>
              </a:spcBef>
              <a:spcAft>
                <a:spcPts val="0"/>
              </a:spcAft>
            </a:pPr>
            <a:r>
              <a:rPr lang="en-US" sz="1600" b="1" i="1" dirty="0">
                <a:effectLst/>
                <a:latin typeface="Times New Roman" panose="02020603050405020304" pitchFamily="18" charset="0"/>
                <a:ea typeface="Times New Roman" panose="02020603050405020304" pitchFamily="18" charset="0"/>
              </a:rPr>
              <a:t>Goal:</a:t>
            </a:r>
            <a:r>
              <a:rPr lang="en-US" sz="1600" b="1" i="1" spc="-10" dirty="0">
                <a:effectLst/>
                <a:latin typeface="Times New Roman" panose="02020603050405020304" pitchFamily="18" charset="0"/>
                <a:ea typeface="Times New Roman" panose="02020603050405020304" pitchFamily="18" charset="0"/>
              </a:rPr>
              <a:t> </a:t>
            </a:r>
            <a:r>
              <a:rPr lang="en-US" sz="1600" b="1" i="1" dirty="0">
                <a:effectLst/>
                <a:latin typeface="Times New Roman" panose="02020603050405020304" pitchFamily="18" charset="0"/>
                <a:ea typeface="Times New Roman" panose="02020603050405020304" pitchFamily="18" charset="0"/>
              </a:rPr>
              <a:t>90%</a:t>
            </a:r>
            <a:r>
              <a:rPr lang="en-US" sz="1600" b="1" i="1" spc="-20" dirty="0">
                <a:effectLst/>
                <a:latin typeface="Times New Roman" panose="02020603050405020304" pitchFamily="18" charset="0"/>
                <a:ea typeface="Times New Roman" panose="02020603050405020304" pitchFamily="18" charset="0"/>
              </a:rPr>
              <a:t> </a:t>
            </a:r>
            <a:r>
              <a:rPr lang="en-US" sz="1600" b="1" i="1" dirty="0">
                <a:effectLst/>
                <a:latin typeface="Times New Roman" panose="02020603050405020304" pitchFamily="18" charset="0"/>
                <a:ea typeface="Times New Roman" panose="02020603050405020304" pitchFamily="18" charset="0"/>
              </a:rPr>
              <a:t>of</a:t>
            </a:r>
            <a:r>
              <a:rPr lang="en-US" sz="1600" b="1" i="1" spc="-5" dirty="0">
                <a:effectLst/>
                <a:latin typeface="Times New Roman" panose="02020603050405020304" pitchFamily="18" charset="0"/>
                <a:ea typeface="Times New Roman" panose="02020603050405020304" pitchFamily="18" charset="0"/>
              </a:rPr>
              <a:t> </a:t>
            </a:r>
            <a:r>
              <a:rPr lang="en-US" sz="1600" b="1" i="1" dirty="0">
                <a:effectLst/>
                <a:latin typeface="Times New Roman" panose="02020603050405020304" pitchFamily="18" charset="0"/>
                <a:ea typeface="Times New Roman" panose="02020603050405020304" pitchFamily="18" charset="0"/>
              </a:rPr>
              <a:t>our students</a:t>
            </a:r>
            <a:r>
              <a:rPr lang="en-US" sz="1600" b="1" i="1" spc="-5" dirty="0">
                <a:effectLst/>
                <a:latin typeface="Times New Roman" panose="02020603050405020304" pitchFamily="18" charset="0"/>
                <a:ea typeface="Times New Roman" panose="02020603050405020304" pitchFamily="18" charset="0"/>
              </a:rPr>
              <a:t> </a:t>
            </a:r>
            <a:r>
              <a:rPr lang="en-US" sz="1600" b="1" i="1" dirty="0">
                <a:effectLst/>
                <a:latin typeface="Times New Roman" panose="02020603050405020304" pitchFamily="18" charset="0"/>
                <a:ea typeface="Times New Roman" panose="02020603050405020304" pitchFamily="18" charset="0"/>
              </a:rPr>
              <a:t>will</a:t>
            </a:r>
            <a:r>
              <a:rPr lang="en-US" sz="1600" b="1" i="1" spc="-5" dirty="0">
                <a:effectLst/>
                <a:latin typeface="Times New Roman" panose="02020603050405020304" pitchFamily="18" charset="0"/>
                <a:ea typeface="Times New Roman" panose="02020603050405020304" pitchFamily="18" charset="0"/>
              </a:rPr>
              <a:t> </a:t>
            </a:r>
            <a:r>
              <a:rPr lang="en-US" sz="1600" b="1" i="1" dirty="0">
                <a:effectLst/>
                <a:latin typeface="Times New Roman" panose="02020603050405020304" pitchFamily="18" charset="0"/>
                <a:ea typeface="Times New Roman" panose="02020603050405020304" pitchFamily="18" charset="0"/>
              </a:rPr>
              <a:t>take</a:t>
            </a:r>
            <a:r>
              <a:rPr lang="en-US" sz="1600" b="1" i="1" spc="-5" dirty="0">
                <a:effectLst/>
                <a:latin typeface="Times New Roman" panose="02020603050405020304" pitchFamily="18" charset="0"/>
                <a:ea typeface="Times New Roman" panose="02020603050405020304" pitchFamily="18" charset="0"/>
              </a:rPr>
              <a:t> </a:t>
            </a:r>
            <a:r>
              <a:rPr lang="en-US" sz="1600" b="1" i="1" dirty="0">
                <a:effectLst/>
                <a:latin typeface="Times New Roman" panose="02020603050405020304" pitchFamily="18" charset="0"/>
                <a:ea typeface="Times New Roman" panose="02020603050405020304" pitchFamily="18" charset="0"/>
              </a:rPr>
              <a:t>at</a:t>
            </a:r>
            <a:r>
              <a:rPr lang="en-US" sz="1600" b="1" i="1" spc="-5" dirty="0">
                <a:effectLst/>
                <a:latin typeface="Times New Roman" panose="02020603050405020304" pitchFamily="18" charset="0"/>
                <a:ea typeface="Times New Roman" panose="02020603050405020304" pitchFamily="18" charset="0"/>
              </a:rPr>
              <a:t> </a:t>
            </a:r>
            <a:r>
              <a:rPr lang="en-US" sz="1600" b="1" i="1" dirty="0">
                <a:effectLst/>
                <a:latin typeface="Times New Roman" panose="02020603050405020304" pitchFamily="18" charset="0"/>
                <a:ea typeface="Times New Roman" panose="02020603050405020304" pitchFamily="18" charset="0"/>
              </a:rPr>
              <a:t>least one</a:t>
            </a:r>
            <a:r>
              <a:rPr lang="en-US" sz="1600" b="1" i="1" spc="-10" dirty="0">
                <a:effectLst/>
                <a:latin typeface="Times New Roman" panose="02020603050405020304" pitchFamily="18" charset="0"/>
                <a:ea typeface="Times New Roman" panose="02020603050405020304" pitchFamily="18" charset="0"/>
              </a:rPr>
              <a:t> </a:t>
            </a:r>
            <a:r>
              <a:rPr lang="en-US" sz="1600" b="1" i="1" dirty="0">
                <a:effectLst/>
                <a:latin typeface="Times New Roman" panose="02020603050405020304" pitchFamily="18" charset="0"/>
                <a:ea typeface="Times New Roman" panose="02020603050405020304" pitchFamily="18" charset="0"/>
              </a:rPr>
              <a:t>AP class</a:t>
            </a:r>
            <a:r>
              <a:rPr lang="en-US" sz="1600" b="1" i="1" spc="-5" dirty="0">
                <a:effectLst/>
                <a:latin typeface="Times New Roman" panose="02020603050405020304" pitchFamily="18" charset="0"/>
                <a:ea typeface="Times New Roman" panose="02020603050405020304" pitchFamily="18" charset="0"/>
              </a:rPr>
              <a:t> </a:t>
            </a:r>
            <a:r>
              <a:rPr lang="en-US" sz="1600" b="1" i="1" dirty="0">
                <a:effectLst/>
                <a:latin typeface="Times New Roman" panose="02020603050405020304" pitchFamily="18" charset="0"/>
                <a:ea typeface="Times New Roman" panose="02020603050405020304" pitchFamily="18" charset="0"/>
              </a:rPr>
              <a:t>before</a:t>
            </a:r>
            <a:r>
              <a:rPr lang="en-US" sz="1600" b="1" i="1" spc="-10" dirty="0">
                <a:effectLst/>
                <a:latin typeface="Times New Roman" panose="02020603050405020304" pitchFamily="18" charset="0"/>
                <a:ea typeface="Times New Roman" panose="02020603050405020304" pitchFamily="18" charset="0"/>
              </a:rPr>
              <a:t> </a:t>
            </a:r>
            <a:r>
              <a:rPr lang="en-US" sz="1600" b="1" i="1" dirty="0">
                <a:effectLst/>
                <a:latin typeface="Times New Roman" panose="02020603050405020304" pitchFamily="18" charset="0"/>
                <a:ea typeface="Times New Roman" panose="02020603050405020304" pitchFamily="18" charset="0"/>
              </a:rPr>
              <a:t>graduating</a:t>
            </a:r>
            <a:r>
              <a:rPr lang="en-US" sz="1600" b="1" i="1" spc="-5" dirty="0">
                <a:effectLst/>
                <a:latin typeface="Times New Roman" panose="02020603050405020304" pitchFamily="18" charset="0"/>
                <a:ea typeface="Times New Roman" panose="02020603050405020304" pitchFamily="18" charset="0"/>
              </a:rPr>
              <a:t> </a:t>
            </a:r>
            <a:r>
              <a:rPr lang="en-US" sz="1600" b="1" i="1" dirty="0">
                <a:effectLst/>
                <a:latin typeface="Times New Roman" panose="02020603050405020304" pitchFamily="18" charset="0"/>
                <a:ea typeface="Times New Roman" panose="02020603050405020304" pitchFamily="18" charset="0"/>
              </a:rPr>
              <a:t>from</a:t>
            </a:r>
            <a:r>
              <a:rPr lang="en-US" sz="1600" b="1" i="1" spc="10" dirty="0">
                <a:effectLst/>
                <a:latin typeface="Times New Roman" panose="02020603050405020304" pitchFamily="18" charset="0"/>
                <a:ea typeface="Times New Roman" panose="02020603050405020304" pitchFamily="18" charset="0"/>
              </a:rPr>
              <a:t> </a:t>
            </a:r>
            <a:r>
              <a:rPr lang="en-US" sz="1600" b="1" i="1" dirty="0">
                <a:effectLst/>
                <a:latin typeface="Times New Roman" panose="02020603050405020304" pitchFamily="18" charset="0"/>
                <a:ea typeface="Times New Roman" panose="02020603050405020304" pitchFamily="18" charset="0"/>
              </a:rPr>
              <a:t>high</a:t>
            </a:r>
            <a:r>
              <a:rPr lang="en-US" sz="1600" b="1" i="1" spc="-285" dirty="0">
                <a:effectLst/>
                <a:latin typeface="Times New Roman" panose="02020603050405020304" pitchFamily="18" charset="0"/>
                <a:ea typeface="Times New Roman" panose="02020603050405020304" pitchFamily="18" charset="0"/>
              </a:rPr>
              <a:t> </a:t>
            </a:r>
            <a:r>
              <a:rPr lang="en-US" sz="1600" b="1" i="1" dirty="0">
                <a:effectLst/>
                <a:latin typeface="Times New Roman" panose="02020603050405020304" pitchFamily="18" charset="0"/>
                <a:ea typeface="Times New Roman" panose="02020603050405020304" pitchFamily="18" charset="0"/>
              </a:rPr>
              <a:t>school.</a:t>
            </a:r>
          </a:p>
        </p:txBody>
      </p:sp>
      <p:pic>
        <p:nvPicPr>
          <p:cNvPr id="8" name="Picture 7">
            <a:extLst>
              <a:ext uri="{FF2B5EF4-FFF2-40B4-BE49-F238E27FC236}">
                <a16:creationId xmlns:a16="http://schemas.microsoft.com/office/drawing/2014/main" id="{130D9471-AFCA-48CB-B4A6-55725AED97DA}"/>
              </a:ext>
            </a:extLst>
          </p:cNvPr>
          <p:cNvPicPr>
            <a:picLocks noChangeAspect="1"/>
          </p:cNvPicPr>
          <p:nvPr/>
        </p:nvPicPr>
        <p:blipFill>
          <a:blip r:embed="rId3"/>
          <a:stretch>
            <a:fillRect/>
          </a:stretch>
        </p:blipFill>
        <p:spPr>
          <a:xfrm>
            <a:off x="3046910" y="1022840"/>
            <a:ext cx="9145090" cy="5784075"/>
          </a:xfrm>
          <a:prstGeom prst="rect">
            <a:avLst/>
          </a:prstGeom>
        </p:spPr>
      </p:pic>
    </p:spTree>
    <p:extLst>
      <p:ext uri="{BB962C8B-B14F-4D97-AF65-F5344CB8AC3E}">
        <p14:creationId xmlns:p14="http://schemas.microsoft.com/office/powerpoint/2010/main" val="2504988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C78BF-2110-4CD6-8436-45FFD9708CE7}"/>
              </a:ext>
            </a:extLst>
          </p:cNvPr>
          <p:cNvSpPr>
            <a:spLocks noGrp="1"/>
          </p:cNvSpPr>
          <p:nvPr>
            <p:ph type="title"/>
          </p:nvPr>
        </p:nvSpPr>
        <p:spPr>
          <a:xfrm>
            <a:off x="1003610" y="284176"/>
            <a:ext cx="4276313" cy="1508760"/>
          </a:xfrm>
        </p:spPr>
        <p:txBody>
          <a:bodyPr/>
          <a:lstStyle/>
          <a:p>
            <a:r>
              <a:rPr lang="en-US" dirty="0">
                <a:solidFill>
                  <a:schemeClr val="bg2">
                    <a:lumMod val="75000"/>
                  </a:schemeClr>
                </a:solidFill>
              </a:rPr>
              <a:t>GCSD</a:t>
            </a:r>
          </a:p>
        </p:txBody>
      </p:sp>
      <p:sp>
        <p:nvSpPr>
          <p:cNvPr id="5" name="Content Placeholder 4">
            <a:extLst>
              <a:ext uri="{FF2B5EF4-FFF2-40B4-BE49-F238E27FC236}">
                <a16:creationId xmlns:a16="http://schemas.microsoft.com/office/drawing/2014/main" id="{7E63B445-533A-4E73-A33E-50C5169D1CD2}"/>
              </a:ext>
            </a:extLst>
          </p:cNvPr>
          <p:cNvSpPr>
            <a:spLocks noGrp="1"/>
          </p:cNvSpPr>
          <p:nvPr>
            <p:ph sz="half" idx="2"/>
          </p:nvPr>
        </p:nvSpPr>
        <p:spPr/>
        <p:txBody>
          <a:bodyPr/>
          <a:lstStyle/>
          <a:p>
            <a:endParaRPr lang="en-US" dirty="0"/>
          </a:p>
        </p:txBody>
      </p:sp>
      <p:sp>
        <p:nvSpPr>
          <p:cNvPr id="6" name="TextBox 5">
            <a:extLst>
              <a:ext uri="{FF2B5EF4-FFF2-40B4-BE49-F238E27FC236}">
                <a16:creationId xmlns:a16="http://schemas.microsoft.com/office/drawing/2014/main" id="{FF39288C-01B0-478E-B82D-DA2B9C381043}"/>
              </a:ext>
            </a:extLst>
          </p:cNvPr>
          <p:cNvSpPr txBox="1"/>
          <p:nvPr/>
        </p:nvSpPr>
        <p:spPr>
          <a:xfrm>
            <a:off x="603193" y="1792936"/>
            <a:ext cx="3281165" cy="3793346"/>
          </a:xfrm>
          <a:prstGeom prst="rect">
            <a:avLst/>
          </a:prstGeom>
          <a:noFill/>
        </p:spPr>
        <p:txBody>
          <a:bodyPr wrap="square">
            <a:spAutoFit/>
          </a:bodyPr>
          <a:lstStyle/>
          <a:p>
            <a:pPr marL="403225" marR="0">
              <a:spcBef>
                <a:spcPts val="290"/>
              </a:spcBef>
              <a:spcAft>
                <a:spcPts val="0"/>
              </a:spcAft>
            </a:pPr>
            <a:r>
              <a:rPr lang="en-US" sz="3200" b="1" kern="0" dirty="0">
                <a:effectLst/>
                <a:latin typeface="Times New Roman" panose="02020603050405020304" pitchFamily="18" charset="0"/>
                <a:ea typeface="Times New Roman" panose="02020603050405020304" pitchFamily="18" charset="0"/>
              </a:rPr>
              <a:t>Teaching</a:t>
            </a:r>
            <a:r>
              <a:rPr lang="en-US" sz="3200" b="1" kern="0" spc="-5" dirty="0">
                <a:effectLst/>
                <a:latin typeface="Times New Roman" panose="02020603050405020304" pitchFamily="18" charset="0"/>
                <a:ea typeface="Times New Roman" panose="02020603050405020304" pitchFamily="18" charset="0"/>
              </a:rPr>
              <a:t> </a:t>
            </a:r>
            <a:r>
              <a:rPr lang="en-US" sz="3200" b="1" kern="0" dirty="0">
                <a:effectLst/>
                <a:latin typeface="Times New Roman" panose="02020603050405020304" pitchFamily="18" charset="0"/>
                <a:ea typeface="Times New Roman" panose="02020603050405020304" pitchFamily="18" charset="0"/>
              </a:rPr>
              <a:t>and Learning</a:t>
            </a:r>
            <a:r>
              <a:rPr lang="en-US" sz="3200" b="1" kern="0" spc="10" dirty="0">
                <a:effectLst/>
                <a:latin typeface="Times New Roman" panose="02020603050405020304" pitchFamily="18" charset="0"/>
                <a:ea typeface="Times New Roman" panose="02020603050405020304" pitchFamily="18" charset="0"/>
              </a:rPr>
              <a:t> </a:t>
            </a:r>
            <a:r>
              <a:rPr lang="en-US" sz="3200" b="1" kern="0" dirty="0">
                <a:effectLst/>
                <a:latin typeface="Times New Roman" panose="02020603050405020304" pitchFamily="18" charset="0"/>
                <a:ea typeface="Times New Roman" panose="02020603050405020304" pitchFamily="18" charset="0"/>
              </a:rPr>
              <a:t>– Goal</a:t>
            </a:r>
            <a:r>
              <a:rPr lang="en-US" sz="3200" b="1" kern="0" spc="5" dirty="0">
                <a:effectLst/>
                <a:latin typeface="Times New Roman" panose="02020603050405020304" pitchFamily="18" charset="0"/>
                <a:ea typeface="Times New Roman" panose="02020603050405020304" pitchFamily="18" charset="0"/>
              </a:rPr>
              <a:t> </a:t>
            </a:r>
            <a:r>
              <a:rPr lang="en-US" sz="3200" b="1" kern="0" dirty="0">
                <a:effectLst/>
                <a:latin typeface="Times New Roman" panose="02020603050405020304" pitchFamily="18" charset="0"/>
                <a:ea typeface="Times New Roman" panose="02020603050405020304" pitchFamily="18" charset="0"/>
              </a:rPr>
              <a:t>2</a:t>
            </a:r>
          </a:p>
          <a:p>
            <a:pPr marL="403225" marR="0">
              <a:spcBef>
                <a:spcPts val="1380"/>
              </a:spcBef>
              <a:spcAft>
                <a:spcPts val="0"/>
              </a:spcAft>
            </a:pPr>
            <a:r>
              <a:rPr lang="en-US" sz="1800" b="1" dirty="0">
                <a:effectLst/>
                <a:latin typeface="Times New Roman" panose="02020603050405020304" pitchFamily="18" charset="0"/>
                <a:ea typeface="Times New Roman" panose="02020603050405020304" pitchFamily="18" charset="0"/>
              </a:rPr>
              <a:t>Strategic</a:t>
            </a:r>
            <a:r>
              <a:rPr lang="en-US" sz="1800" b="1" spc="-15"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Issue:</a:t>
            </a:r>
            <a:r>
              <a:rPr lang="en-US" sz="1800" b="1" spc="-1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Academic</a:t>
            </a:r>
            <a:r>
              <a:rPr lang="en-US" sz="1800" b="1" spc="-5"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Rigor</a:t>
            </a:r>
          </a:p>
          <a:p>
            <a:pPr marL="403225" marR="0">
              <a:spcBef>
                <a:spcPts val="50"/>
              </a:spcBef>
              <a:spcAft>
                <a:spcPts val="0"/>
              </a:spcAft>
            </a:pPr>
            <a:r>
              <a:rPr lang="en-US" sz="1600" b="1" dirty="0">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03225" marR="749935">
              <a:spcBef>
                <a:spcPts val="0"/>
              </a:spcBef>
              <a:spcAft>
                <a:spcPts val="0"/>
              </a:spcAft>
            </a:pPr>
            <a:r>
              <a:rPr lang="en-US" sz="1600" b="1" i="1" dirty="0">
                <a:effectLst/>
                <a:latin typeface="Times New Roman" panose="02020603050405020304" pitchFamily="18" charset="0"/>
                <a:ea typeface="Times New Roman" panose="02020603050405020304" pitchFamily="18" charset="0"/>
              </a:rPr>
              <a:t>Goal:</a:t>
            </a:r>
            <a:r>
              <a:rPr lang="en-US" sz="1600" b="1" i="1" spc="-10" dirty="0">
                <a:effectLst/>
                <a:latin typeface="Times New Roman" panose="02020603050405020304" pitchFamily="18" charset="0"/>
                <a:ea typeface="Times New Roman" panose="02020603050405020304" pitchFamily="18" charset="0"/>
              </a:rPr>
              <a:t> </a:t>
            </a:r>
            <a:r>
              <a:rPr lang="en-US" sz="1600" b="1" i="1" dirty="0">
                <a:effectLst/>
                <a:latin typeface="Times New Roman" panose="02020603050405020304" pitchFamily="18" charset="0"/>
                <a:ea typeface="Times New Roman" panose="02020603050405020304" pitchFamily="18" charset="0"/>
              </a:rPr>
              <a:t>90%</a:t>
            </a:r>
            <a:r>
              <a:rPr lang="en-US" sz="1600" b="1" i="1" spc="-20" dirty="0">
                <a:effectLst/>
                <a:latin typeface="Times New Roman" panose="02020603050405020304" pitchFamily="18" charset="0"/>
                <a:ea typeface="Times New Roman" panose="02020603050405020304" pitchFamily="18" charset="0"/>
              </a:rPr>
              <a:t> </a:t>
            </a:r>
            <a:r>
              <a:rPr lang="en-US" sz="1600" b="1" i="1" dirty="0">
                <a:effectLst/>
                <a:latin typeface="Times New Roman" panose="02020603050405020304" pitchFamily="18" charset="0"/>
                <a:ea typeface="Times New Roman" panose="02020603050405020304" pitchFamily="18" charset="0"/>
              </a:rPr>
              <a:t>of</a:t>
            </a:r>
            <a:r>
              <a:rPr lang="en-US" sz="1600" b="1" i="1" spc="-5" dirty="0">
                <a:effectLst/>
                <a:latin typeface="Times New Roman" panose="02020603050405020304" pitchFamily="18" charset="0"/>
                <a:ea typeface="Times New Roman" panose="02020603050405020304" pitchFamily="18" charset="0"/>
              </a:rPr>
              <a:t> </a:t>
            </a:r>
            <a:r>
              <a:rPr lang="en-US" sz="1600" b="1" i="1" dirty="0">
                <a:effectLst/>
                <a:latin typeface="Times New Roman" panose="02020603050405020304" pitchFamily="18" charset="0"/>
                <a:ea typeface="Times New Roman" panose="02020603050405020304" pitchFamily="18" charset="0"/>
              </a:rPr>
              <a:t>our students</a:t>
            </a:r>
            <a:r>
              <a:rPr lang="en-US" sz="1600" b="1" i="1" spc="-5" dirty="0">
                <a:effectLst/>
                <a:latin typeface="Times New Roman" panose="02020603050405020304" pitchFamily="18" charset="0"/>
                <a:ea typeface="Times New Roman" panose="02020603050405020304" pitchFamily="18" charset="0"/>
              </a:rPr>
              <a:t> </a:t>
            </a:r>
            <a:r>
              <a:rPr lang="en-US" sz="1600" b="1" i="1" dirty="0">
                <a:effectLst/>
                <a:latin typeface="Times New Roman" panose="02020603050405020304" pitchFamily="18" charset="0"/>
                <a:ea typeface="Times New Roman" panose="02020603050405020304" pitchFamily="18" charset="0"/>
              </a:rPr>
              <a:t>will</a:t>
            </a:r>
            <a:r>
              <a:rPr lang="en-US" sz="1600" b="1" i="1" spc="-5" dirty="0">
                <a:effectLst/>
                <a:latin typeface="Times New Roman" panose="02020603050405020304" pitchFamily="18" charset="0"/>
                <a:ea typeface="Times New Roman" panose="02020603050405020304" pitchFamily="18" charset="0"/>
              </a:rPr>
              <a:t> </a:t>
            </a:r>
            <a:r>
              <a:rPr lang="en-US" sz="1600" b="1" i="1" dirty="0">
                <a:effectLst/>
                <a:latin typeface="Times New Roman" panose="02020603050405020304" pitchFamily="18" charset="0"/>
                <a:ea typeface="Times New Roman" panose="02020603050405020304" pitchFamily="18" charset="0"/>
              </a:rPr>
              <a:t>take</a:t>
            </a:r>
            <a:r>
              <a:rPr lang="en-US" sz="1600" b="1" i="1" spc="-5" dirty="0">
                <a:effectLst/>
                <a:latin typeface="Times New Roman" panose="02020603050405020304" pitchFamily="18" charset="0"/>
                <a:ea typeface="Times New Roman" panose="02020603050405020304" pitchFamily="18" charset="0"/>
              </a:rPr>
              <a:t> </a:t>
            </a:r>
            <a:r>
              <a:rPr lang="en-US" sz="1600" b="1" i="1" dirty="0">
                <a:effectLst/>
                <a:latin typeface="Times New Roman" panose="02020603050405020304" pitchFamily="18" charset="0"/>
                <a:ea typeface="Times New Roman" panose="02020603050405020304" pitchFamily="18" charset="0"/>
              </a:rPr>
              <a:t>at</a:t>
            </a:r>
            <a:r>
              <a:rPr lang="en-US" sz="1600" b="1" i="1" spc="-5" dirty="0">
                <a:effectLst/>
                <a:latin typeface="Times New Roman" panose="02020603050405020304" pitchFamily="18" charset="0"/>
                <a:ea typeface="Times New Roman" panose="02020603050405020304" pitchFamily="18" charset="0"/>
              </a:rPr>
              <a:t> </a:t>
            </a:r>
            <a:r>
              <a:rPr lang="en-US" sz="1600" b="1" i="1" dirty="0">
                <a:effectLst/>
                <a:latin typeface="Times New Roman" panose="02020603050405020304" pitchFamily="18" charset="0"/>
                <a:ea typeface="Times New Roman" panose="02020603050405020304" pitchFamily="18" charset="0"/>
              </a:rPr>
              <a:t>least one</a:t>
            </a:r>
            <a:r>
              <a:rPr lang="en-US" sz="1600" b="1" i="1" spc="-10" dirty="0">
                <a:effectLst/>
                <a:latin typeface="Times New Roman" panose="02020603050405020304" pitchFamily="18" charset="0"/>
                <a:ea typeface="Times New Roman" panose="02020603050405020304" pitchFamily="18" charset="0"/>
              </a:rPr>
              <a:t> </a:t>
            </a:r>
            <a:r>
              <a:rPr lang="en-US" sz="1600" b="1" i="1" dirty="0">
                <a:effectLst/>
                <a:latin typeface="Times New Roman" panose="02020603050405020304" pitchFamily="18" charset="0"/>
                <a:ea typeface="Times New Roman" panose="02020603050405020304" pitchFamily="18" charset="0"/>
              </a:rPr>
              <a:t>AP class</a:t>
            </a:r>
            <a:r>
              <a:rPr lang="en-US" sz="1600" b="1" i="1" spc="-5" dirty="0">
                <a:effectLst/>
                <a:latin typeface="Times New Roman" panose="02020603050405020304" pitchFamily="18" charset="0"/>
                <a:ea typeface="Times New Roman" panose="02020603050405020304" pitchFamily="18" charset="0"/>
              </a:rPr>
              <a:t> </a:t>
            </a:r>
            <a:r>
              <a:rPr lang="en-US" sz="1600" b="1" i="1" dirty="0">
                <a:effectLst/>
                <a:latin typeface="Times New Roman" panose="02020603050405020304" pitchFamily="18" charset="0"/>
                <a:ea typeface="Times New Roman" panose="02020603050405020304" pitchFamily="18" charset="0"/>
              </a:rPr>
              <a:t>before</a:t>
            </a:r>
            <a:r>
              <a:rPr lang="en-US" sz="1600" b="1" i="1" spc="-10" dirty="0">
                <a:effectLst/>
                <a:latin typeface="Times New Roman" panose="02020603050405020304" pitchFamily="18" charset="0"/>
                <a:ea typeface="Times New Roman" panose="02020603050405020304" pitchFamily="18" charset="0"/>
              </a:rPr>
              <a:t> </a:t>
            </a:r>
            <a:r>
              <a:rPr lang="en-US" sz="1600" b="1" i="1" dirty="0">
                <a:effectLst/>
                <a:latin typeface="Times New Roman" panose="02020603050405020304" pitchFamily="18" charset="0"/>
                <a:ea typeface="Times New Roman" panose="02020603050405020304" pitchFamily="18" charset="0"/>
              </a:rPr>
              <a:t>graduating</a:t>
            </a:r>
            <a:r>
              <a:rPr lang="en-US" sz="1600" b="1" i="1" spc="-5" dirty="0">
                <a:effectLst/>
                <a:latin typeface="Times New Roman" panose="02020603050405020304" pitchFamily="18" charset="0"/>
                <a:ea typeface="Times New Roman" panose="02020603050405020304" pitchFamily="18" charset="0"/>
              </a:rPr>
              <a:t> </a:t>
            </a:r>
            <a:r>
              <a:rPr lang="en-US" sz="1600" b="1" i="1" dirty="0">
                <a:effectLst/>
                <a:latin typeface="Times New Roman" panose="02020603050405020304" pitchFamily="18" charset="0"/>
                <a:ea typeface="Times New Roman" panose="02020603050405020304" pitchFamily="18" charset="0"/>
              </a:rPr>
              <a:t>from</a:t>
            </a:r>
            <a:r>
              <a:rPr lang="en-US" sz="1600" b="1" i="1" spc="10" dirty="0">
                <a:effectLst/>
                <a:latin typeface="Times New Roman" panose="02020603050405020304" pitchFamily="18" charset="0"/>
                <a:ea typeface="Times New Roman" panose="02020603050405020304" pitchFamily="18" charset="0"/>
              </a:rPr>
              <a:t> </a:t>
            </a:r>
            <a:r>
              <a:rPr lang="en-US" sz="1600" b="1" i="1" dirty="0">
                <a:effectLst/>
                <a:latin typeface="Times New Roman" panose="02020603050405020304" pitchFamily="18" charset="0"/>
                <a:ea typeface="Times New Roman" panose="02020603050405020304" pitchFamily="18" charset="0"/>
              </a:rPr>
              <a:t>high</a:t>
            </a:r>
            <a:r>
              <a:rPr lang="en-US" sz="1600" b="1" i="1" spc="-285" dirty="0">
                <a:effectLst/>
                <a:latin typeface="Times New Roman" panose="02020603050405020304" pitchFamily="18" charset="0"/>
                <a:ea typeface="Times New Roman" panose="02020603050405020304" pitchFamily="18" charset="0"/>
              </a:rPr>
              <a:t> </a:t>
            </a:r>
            <a:r>
              <a:rPr lang="en-US" sz="1600" b="1" i="1" dirty="0">
                <a:effectLst/>
                <a:latin typeface="Times New Roman" panose="02020603050405020304" pitchFamily="18" charset="0"/>
                <a:ea typeface="Times New Roman" panose="02020603050405020304" pitchFamily="18" charset="0"/>
              </a:rPr>
              <a:t>school.</a:t>
            </a:r>
          </a:p>
        </p:txBody>
      </p:sp>
      <p:pic>
        <p:nvPicPr>
          <p:cNvPr id="9" name="Picture 8">
            <a:extLst>
              <a:ext uri="{FF2B5EF4-FFF2-40B4-BE49-F238E27FC236}">
                <a16:creationId xmlns:a16="http://schemas.microsoft.com/office/drawing/2014/main" id="{3335E30E-0D43-43F4-8A8C-B7A926EF5EF1}"/>
              </a:ext>
            </a:extLst>
          </p:cNvPr>
          <p:cNvPicPr>
            <a:picLocks noChangeAspect="1"/>
          </p:cNvPicPr>
          <p:nvPr/>
        </p:nvPicPr>
        <p:blipFill>
          <a:blip r:embed="rId3"/>
          <a:stretch>
            <a:fillRect/>
          </a:stretch>
        </p:blipFill>
        <p:spPr>
          <a:xfrm>
            <a:off x="4035852" y="778365"/>
            <a:ext cx="8155204" cy="3493418"/>
          </a:xfrm>
          <a:prstGeom prst="rect">
            <a:avLst/>
          </a:prstGeom>
        </p:spPr>
      </p:pic>
      <p:pic>
        <p:nvPicPr>
          <p:cNvPr id="10" name="Picture 9">
            <a:extLst>
              <a:ext uri="{FF2B5EF4-FFF2-40B4-BE49-F238E27FC236}">
                <a16:creationId xmlns:a16="http://schemas.microsoft.com/office/drawing/2014/main" id="{0B47B4F9-84BB-4D6F-9472-FAD197270155}"/>
              </a:ext>
            </a:extLst>
          </p:cNvPr>
          <p:cNvPicPr>
            <a:picLocks noChangeAspect="1"/>
          </p:cNvPicPr>
          <p:nvPr/>
        </p:nvPicPr>
        <p:blipFill>
          <a:blip r:embed="rId4"/>
          <a:stretch>
            <a:fillRect/>
          </a:stretch>
        </p:blipFill>
        <p:spPr>
          <a:xfrm>
            <a:off x="4035852" y="4271783"/>
            <a:ext cx="8132819" cy="2117558"/>
          </a:xfrm>
          <a:prstGeom prst="rect">
            <a:avLst/>
          </a:prstGeom>
        </p:spPr>
      </p:pic>
    </p:spTree>
    <p:extLst>
      <p:ext uri="{BB962C8B-B14F-4D97-AF65-F5344CB8AC3E}">
        <p14:creationId xmlns:p14="http://schemas.microsoft.com/office/powerpoint/2010/main" val="3641448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44234-FF23-427B-AC45-BD68C3DDDCB6}"/>
              </a:ext>
            </a:extLst>
          </p:cNvPr>
          <p:cNvSpPr>
            <a:spLocks noGrp="1"/>
          </p:cNvSpPr>
          <p:nvPr>
            <p:ph type="title"/>
          </p:nvPr>
        </p:nvSpPr>
        <p:spPr/>
        <p:txBody>
          <a:bodyPr/>
          <a:lstStyle/>
          <a:p>
            <a:r>
              <a:rPr lang="en-US" dirty="0">
                <a:solidFill>
                  <a:schemeClr val="bg2">
                    <a:lumMod val="75000"/>
                  </a:schemeClr>
                </a:solidFill>
              </a:rPr>
              <a:t>Recommendations for Practice</a:t>
            </a:r>
          </a:p>
        </p:txBody>
      </p:sp>
      <p:sp>
        <p:nvSpPr>
          <p:cNvPr id="3" name="Content Placeholder 2">
            <a:extLst>
              <a:ext uri="{FF2B5EF4-FFF2-40B4-BE49-F238E27FC236}">
                <a16:creationId xmlns:a16="http://schemas.microsoft.com/office/drawing/2014/main" id="{838FD7E1-B28B-4CC0-9D92-6B29E47A48E0}"/>
              </a:ext>
            </a:extLst>
          </p:cNvPr>
          <p:cNvSpPr>
            <a:spLocks noGrp="1"/>
          </p:cNvSpPr>
          <p:nvPr>
            <p:ph sz="half" idx="1"/>
          </p:nvPr>
        </p:nvSpPr>
        <p:spPr>
          <a:xfrm>
            <a:off x="1003610" y="2011680"/>
            <a:ext cx="11188390" cy="4846320"/>
          </a:xfrm>
        </p:spPr>
        <p:txBody>
          <a:bodyPr>
            <a:normAutofit fontScale="92500" lnSpcReduction="20000"/>
          </a:bodyPr>
          <a:lstStyle/>
          <a:p>
            <a:pPr>
              <a:spcAft>
                <a:spcPts val="600"/>
              </a:spcAft>
              <a:buFont typeface="Arial" panose="020B0604020202020204" pitchFamily="34" charset="0"/>
              <a:buChar char="•"/>
            </a:pPr>
            <a:r>
              <a:rPr lang="en-US" sz="3000" dirty="0"/>
              <a:t>Results of this study may be used  to facilitate buy-in of the strategic planning process.</a:t>
            </a:r>
          </a:p>
          <a:p>
            <a:pPr>
              <a:spcAft>
                <a:spcPts val="600"/>
              </a:spcAft>
              <a:buFont typeface="Arial" panose="020B0604020202020204" pitchFamily="34" charset="0"/>
              <a:buChar char="•"/>
            </a:pPr>
            <a:r>
              <a:rPr lang="en-US" sz="3000" dirty="0"/>
              <a:t>Results of this study may encourage public school districts to examine their current strategic plans to make modifications based on the findings of this study.</a:t>
            </a:r>
          </a:p>
          <a:p>
            <a:pPr>
              <a:spcAft>
                <a:spcPts val="600"/>
              </a:spcAft>
              <a:buFont typeface="Arial" panose="020B0604020202020204" pitchFamily="34" charset="0"/>
              <a:buChar char="•"/>
            </a:pPr>
            <a:r>
              <a:rPr lang="en-US" sz="3000" dirty="0"/>
              <a:t>Results of the study indicated the importance of establishing data driven and measurable goals aligned to the district’s mission, vision and goals.</a:t>
            </a:r>
          </a:p>
          <a:p>
            <a:pPr>
              <a:buFont typeface="Arial" panose="020B0604020202020204" pitchFamily="34" charset="0"/>
              <a:buChar char="•"/>
            </a:pPr>
            <a:r>
              <a:rPr lang="en-US" sz="3000" dirty="0"/>
              <a:t>Results of the study contributed to the validity of using strategic planning in educational settings.  Given that all participants in this study indicated that strategic planning positively affects student  achievement, strategic planning is a worthwhile and productive practice for public school districts. </a:t>
            </a:r>
          </a:p>
          <a:p>
            <a:pPr>
              <a:buFont typeface="Arial" panose="020B0604020202020204" pitchFamily="34" charset="0"/>
              <a:buChar char="•"/>
            </a:pPr>
            <a:endParaRPr lang="en-US" sz="3200"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338079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BDFE7B3-5F65-4F33-BF9A-9198A095291B}"/>
              </a:ext>
            </a:extLst>
          </p:cNvPr>
          <p:cNvSpPr txBox="1">
            <a:spLocks/>
          </p:cNvSpPr>
          <p:nvPr/>
        </p:nvSpPr>
        <p:spPr>
          <a:xfrm>
            <a:off x="774290" y="1644443"/>
            <a:ext cx="10817941" cy="40253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1236A61-E7E6-47D9-92E4-223844C19DAF}"/>
              </a:ext>
            </a:extLst>
          </p:cNvPr>
          <p:cNvPicPr>
            <a:picLocks noChangeAspect="1"/>
          </p:cNvPicPr>
          <p:nvPr/>
        </p:nvPicPr>
        <p:blipFill>
          <a:blip r:embed="rId3"/>
          <a:stretch>
            <a:fillRect/>
          </a:stretch>
        </p:blipFill>
        <p:spPr>
          <a:xfrm>
            <a:off x="774291" y="5773072"/>
            <a:ext cx="10817940" cy="937139"/>
          </a:xfrm>
          <a:prstGeom prst="rect">
            <a:avLst/>
          </a:prstGeom>
        </p:spPr>
      </p:pic>
      <p:pic>
        <p:nvPicPr>
          <p:cNvPr id="8" name="Picture 7" descr="Graphical user interface, text, website&#10;&#10;Description automatically generated">
            <a:extLst>
              <a:ext uri="{FF2B5EF4-FFF2-40B4-BE49-F238E27FC236}">
                <a16:creationId xmlns:a16="http://schemas.microsoft.com/office/drawing/2014/main" id="{E1DFA69F-198F-4506-8025-7CC443EE71AD}"/>
              </a:ext>
            </a:extLst>
          </p:cNvPr>
          <p:cNvPicPr>
            <a:picLocks noChangeAspect="1"/>
          </p:cNvPicPr>
          <p:nvPr/>
        </p:nvPicPr>
        <p:blipFill>
          <a:blip r:embed="rId4"/>
          <a:stretch>
            <a:fillRect/>
          </a:stretch>
        </p:blipFill>
        <p:spPr>
          <a:xfrm>
            <a:off x="774290" y="147789"/>
            <a:ext cx="10817941" cy="1334423"/>
          </a:xfrm>
          <a:prstGeom prst="rect">
            <a:avLst/>
          </a:prstGeom>
        </p:spPr>
      </p:pic>
      <p:sp>
        <p:nvSpPr>
          <p:cNvPr id="9" name="TextBox 8">
            <a:extLst>
              <a:ext uri="{FF2B5EF4-FFF2-40B4-BE49-F238E27FC236}">
                <a16:creationId xmlns:a16="http://schemas.microsoft.com/office/drawing/2014/main" id="{CC5732D6-8E85-4E0F-857E-5F086A8F0767}"/>
              </a:ext>
            </a:extLst>
          </p:cNvPr>
          <p:cNvSpPr txBox="1"/>
          <p:nvPr/>
        </p:nvSpPr>
        <p:spPr>
          <a:xfrm>
            <a:off x="1025912" y="2156434"/>
            <a:ext cx="10303728" cy="2954655"/>
          </a:xfrm>
          <a:prstGeom prst="rect">
            <a:avLst/>
          </a:prstGeom>
          <a:noFill/>
        </p:spPr>
        <p:txBody>
          <a:bodyPr wrap="square">
            <a:spAutoFit/>
          </a:bodyPr>
          <a:lstStyle/>
          <a:p>
            <a:pPr marL="0" indent="0">
              <a:buNone/>
            </a:pPr>
            <a:r>
              <a:rPr lang="en-US" sz="2400" i="1" dirty="0"/>
              <a:t>Summary</a:t>
            </a:r>
          </a:p>
          <a:p>
            <a:pPr marL="0" indent="0">
              <a:buNone/>
            </a:pPr>
            <a:endParaRPr lang="en-US" sz="2400" dirty="0"/>
          </a:p>
          <a:p>
            <a:pPr marL="342900" indent="-342900">
              <a:spcAft>
                <a:spcPts val="600"/>
              </a:spcAft>
              <a:buFont typeface="Arial" panose="020B0604020202020204" pitchFamily="34" charset="0"/>
              <a:buChar char="•"/>
            </a:pPr>
            <a:r>
              <a:rPr lang="en-US" sz="2400" dirty="0"/>
              <a:t>Strategic planning is a powerful tool for supporting the mission, vision, and core beliefs in a public school district.</a:t>
            </a:r>
          </a:p>
          <a:p>
            <a:pPr marL="342900" indent="-342900">
              <a:spcAft>
                <a:spcPts val="600"/>
              </a:spcAft>
              <a:buFont typeface="Arial" panose="020B0604020202020204" pitchFamily="34" charset="0"/>
              <a:buChar char="•"/>
            </a:pPr>
            <a:r>
              <a:rPr lang="en-US" sz="2400" dirty="0"/>
              <a:t>Strategic planning positively affects student achievement.</a:t>
            </a:r>
          </a:p>
          <a:p>
            <a:pPr marL="342900" indent="-342900">
              <a:spcAft>
                <a:spcPts val="600"/>
              </a:spcAft>
              <a:buFont typeface="Arial" panose="020B0604020202020204" pitchFamily="34" charset="0"/>
              <a:buChar char="•"/>
            </a:pPr>
            <a:r>
              <a:rPr lang="en-US" sz="2400" dirty="0"/>
              <a:t>Strategic planning is closely aligned to planning initiatives and to the development and oversight of the annual district budget</a:t>
            </a:r>
            <a:r>
              <a:rPr lang="en-US" sz="3200" dirty="0"/>
              <a:t>.</a:t>
            </a:r>
          </a:p>
        </p:txBody>
      </p:sp>
    </p:spTree>
    <p:extLst>
      <p:ext uri="{BB962C8B-B14F-4D97-AF65-F5344CB8AC3E}">
        <p14:creationId xmlns:p14="http://schemas.microsoft.com/office/powerpoint/2010/main" val="2065718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1917F-9F26-4907-803C-A1C6DE6140EB}"/>
              </a:ext>
            </a:extLst>
          </p:cNvPr>
          <p:cNvSpPr>
            <a:spLocks noGrp="1"/>
          </p:cNvSpPr>
          <p:nvPr>
            <p:ph type="title"/>
          </p:nvPr>
        </p:nvSpPr>
        <p:spPr>
          <a:xfrm>
            <a:off x="2574243" y="239931"/>
            <a:ext cx="7041429" cy="1508760"/>
          </a:xfrm>
        </p:spPr>
        <p:txBody>
          <a:bodyPr/>
          <a:lstStyle/>
          <a:p>
            <a:r>
              <a:rPr lang="en-US" dirty="0">
                <a:solidFill>
                  <a:schemeClr val="bg2">
                    <a:lumMod val="75000"/>
                  </a:schemeClr>
                </a:solidFill>
              </a:rPr>
              <a:t>Study Citation</a:t>
            </a:r>
          </a:p>
        </p:txBody>
      </p:sp>
      <p:sp>
        <p:nvSpPr>
          <p:cNvPr id="4" name="Content Placeholder 3">
            <a:extLst>
              <a:ext uri="{FF2B5EF4-FFF2-40B4-BE49-F238E27FC236}">
                <a16:creationId xmlns:a16="http://schemas.microsoft.com/office/drawing/2014/main" id="{7704D78F-5963-4B5A-B318-B887E0D67191}"/>
              </a:ext>
            </a:extLst>
          </p:cNvPr>
          <p:cNvSpPr>
            <a:spLocks noGrp="1"/>
          </p:cNvSpPr>
          <p:nvPr>
            <p:ph sz="half" idx="2"/>
          </p:nvPr>
        </p:nvSpPr>
        <p:spPr>
          <a:xfrm>
            <a:off x="2332892" y="2405383"/>
            <a:ext cx="7526215" cy="2977777"/>
          </a:xfrm>
        </p:spPr>
        <p:txBody>
          <a:bodyPr>
            <a:normAutofit/>
          </a:bodyPr>
          <a:lstStyle/>
          <a:p>
            <a:r>
              <a:rPr lang="en-US" sz="2400" dirty="0"/>
              <a:t>Miskell, Stephen P.  “A Study of the Effect of Strategic Planning on Student Achievement in Rural Public Schools in New York State (2020).  Education Doctoral.  Paper 471</a:t>
            </a:r>
          </a:p>
          <a:p>
            <a:endParaRPr lang="en-US" sz="2400" dirty="0"/>
          </a:p>
          <a:p>
            <a:r>
              <a:rPr lang="en-US" sz="2400" dirty="0"/>
              <a:t>https://fisherpub.sjfc.edu/education_etd/471.</a:t>
            </a:r>
          </a:p>
        </p:txBody>
      </p:sp>
    </p:spTree>
    <p:extLst>
      <p:ext uri="{BB962C8B-B14F-4D97-AF65-F5344CB8AC3E}">
        <p14:creationId xmlns:p14="http://schemas.microsoft.com/office/powerpoint/2010/main" val="2295510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C78BF-2110-4CD6-8436-45FFD9708CE7}"/>
              </a:ext>
            </a:extLst>
          </p:cNvPr>
          <p:cNvSpPr>
            <a:spLocks noGrp="1"/>
          </p:cNvSpPr>
          <p:nvPr>
            <p:ph type="title"/>
          </p:nvPr>
        </p:nvSpPr>
        <p:spPr>
          <a:xfrm>
            <a:off x="1666257" y="284176"/>
            <a:ext cx="9320742" cy="1508760"/>
          </a:xfrm>
        </p:spPr>
        <p:txBody>
          <a:bodyPr/>
          <a:lstStyle/>
          <a:p>
            <a:r>
              <a:rPr lang="en-US" dirty="0">
                <a:solidFill>
                  <a:schemeClr val="bg2">
                    <a:lumMod val="75000"/>
                  </a:schemeClr>
                </a:solidFill>
              </a:rPr>
              <a:t>Discussion </a:t>
            </a:r>
          </a:p>
        </p:txBody>
      </p:sp>
      <p:sp>
        <p:nvSpPr>
          <p:cNvPr id="3" name="Content Placeholder 2">
            <a:extLst>
              <a:ext uri="{FF2B5EF4-FFF2-40B4-BE49-F238E27FC236}">
                <a16:creationId xmlns:a16="http://schemas.microsoft.com/office/drawing/2014/main" id="{037FE220-2A3A-4F6B-8649-6663D822F874}"/>
              </a:ext>
            </a:extLst>
          </p:cNvPr>
          <p:cNvSpPr>
            <a:spLocks noGrp="1"/>
          </p:cNvSpPr>
          <p:nvPr>
            <p:ph sz="half" idx="1"/>
          </p:nvPr>
        </p:nvSpPr>
        <p:spPr>
          <a:xfrm>
            <a:off x="1666257" y="2011680"/>
            <a:ext cx="8857403" cy="4206240"/>
          </a:xfrm>
        </p:spPr>
        <p:txBody>
          <a:bodyPr/>
          <a:lstStyle/>
          <a:p>
            <a:pPr algn="l"/>
            <a:r>
              <a:rPr lang="en-US" sz="2400" dirty="0"/>
              <a:t>Susan Hasenauer, Superintendent, Newark Central School District</a:t>
            </a:r>
          </a:p>
          <a:p>
            <a:pPr algn="l"/>
            <a:r>
              <a:rPr lang="en-US" sz="2400" dirty="0"/>
              <a:t>Jamie Farr, Superintendent, Canandaigua City School District</a:t>
            </a:r>
          </a:p>
          <a:p>
            <a:pPr algn="l"/>
            <a:r>
              <a:rPr lang="en-US" sz="2400" dirty="0"/>
              <a:t>Jeramy Clingerman, Superintendent, Seneca  Falls Central School</a:t>
            </a:r>
          </a:p>
          <a:p>
            <a:pPr marL="0" indent="0">
              <a:buNone/>
            </a:pPr>
            <a:endParaRPr lang="en-US" dirty="0"/>
          </a:p>
        </p:txBody>
      </p:sp>
    </p:spTree>
    <p:extLst>
      <p:ext uri="{BB962C8B-B14F-4D97-AF65-F5344CB8AC3E}">
        <p14:creationId xmlns:p14="http://schemas.microsoft.com/office/powerpoint/2010/main" val="3610341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C78BF-2110-4CD6-8436-45FFD9708CE7}"/>
              </a:ext>
            </a:extLst>
          </p:cNvPr>
          <p:cNvSpPr>
            <a:spLocks noGrp="1"/>
          </p:cNvSpPr>
          <p:nvPr>
            <p:ph type="title"/>
          </p:nvPr>
        </p:nvSpPr>
        <p:spPr>
          <a:xfrm>
            <a:off x="1753195" y="284176"/>
            <a:ext cx="9233804" cy="1508760"/>
          </a:xfrm>
        </p:spPr>
        <p:txBody>
          <a:bodyPr/>
          <a:lstStyle/>
          <a:p>
            <a:r>
              <a:rPr lang="en-US" dirty="0">
                <a:solidFill>
                  <a:schemeClr val="bg2">
                    <a:lumMod val="75000"/>
                  </a:schemeClr>
                </a:solidFill>
              </a:rPr>
              <a:t>Strategic Planning aligned to District efforts </a:t>
            </a:r>
          </a:p>
        </p:txBody>
      </p:sp>
      <p:sp>
        <p:nvSpPr>
          <p:cNvPr id="3" name="Content Placeholder 2">
            <a:extLst>
              <a:ext uri="{FF2B5EF4-FFF2-40B4-BE49-F238E27FC236}">
                <a16:creationId xmlns:a16="http://schemas.microsoft.com/office/drawing/2014/main" id="{037FE220-2A3A-4F6B-8649-6663D822F874}"/>
              </a:ext>
            </a:extLst>
          </p:cNvPr>
          <p:cNvSpPr>
            <a:spLocks noGrp="1"/>
          </p:cNvSpPr>
          <p:nvPr>
            <p:ph sz="half" idx="1"/>
          </p:nvPr>
        </p:nvSpPr>
        <p:spPr>
          <a:xfrm>
            <a:off x="1773044" y="2011680"/>
            <a:ext cx="9233804" cy="4206240"/>
          </a:xfrm>
        </p:spPr>
        <p:txBody>
          <a:bodyPr/>
          <a:lstStyle/>
          <a:p>
            <a:pPr marL="0" indent="0">
              <a:buNone/>
            </a:pPr>
            <a:r>
              <a:rPr lang="en-US" dirty="0"/>
              <a:t>Strategic planning can (and should) be aligned to school and district initiatives:</a:t>
            </a:r>
          </a:p>
          <a:p>
            <a:r>
              <a:rPr lang="en-US" dirty="0"/>
              <a:t>Stakeholder involvement</a:t>
            </a:r>
          </a:p>
          <a:p>
            <a:r>
              <a:rPr lang="en-US" dirty="0"/>
              <a:t>Reporting and data sharing</a:t>
            </a:r>
          </a:p>
          <a:p>
            <a:r>
              <a:rPr lang="en-US" dirty="0"/>
              <a:t>Professional development</a:t>
            </a:r>
          </a:p>
          <a:p>
            <a:r>
              <a:rPr lang="en-US" dirty="0"/>
              <a:t>Profiles of a learner/graduate</a:t>
            </a:r>
          </a:p>
        </p:txBody>
      </p:sp>
    </p:spTree>
    <p:extLst>
      <p:ext uri="{BB962C8B-B14F-4D97-AF65-F5344CB8AC3E}">
        <p14:creationId xmlns:p14="http://schemas.microsoft.com/office/powerpoint/2010/main" val="39697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C78BF-2110-4CD6-8436-45FFD9708CE7}"/>
              </a:ext>
            </a:extLst>
          </p:cNvPr>
          <p:cNvSpPr>
            <a:spLocks noGrp="1"/>
          </p:cNvSpPr>
          <p:nvPr>
            <p:ph type="title"/>
          </p:nvPr>
        </p:nvSpPr>
        <p:spPr>
          <a:xfrm>
            <a:off x="1471959" y="284176"/>
            <a:ext cx="9515039" cy="1508760"/>
          </a:xfrm>
        </p:spPr>
        <p:txBody>
          <a:bodyPr/>
          <a:lstStyle/>
          <a:p>
            <a:r>
              <a:rPr lang="en-US" dirty="0">
                <a:solidFill>
                  <a:schemeClr val="bg2">
                    <a:lumMod val="75000"/>
                  </a:schemeClr>
                </a:solidFill>
              </a:rPr>
              <a:t>Strategic Planning and Stakeholder involvement</a:t>
            </a:r>
          </a:p>
        </p:txBody>
      </p:sp>
      <p:sp>
        <p:nvSpPr>
          <p:cNvPr id="3" name="Content Placeholder 2">
            <a:extLst>
              <a:ext uri="{FF2B5EF4-FFF2-40B4-BE49-F238E27FC236}">
                <a16:creationId xmlns:a16="http://schemas.microsoft.com/office/drawing/2014/main" id="{037FE220-2A3A-4F6B-8649-6663D822F874}"/>
              </a:ext>
            </a:extLst>
          </p:cNvPr>
          <p:cNvSpPr>
            <a:spLocks noGrp="1"/>
          </p:cNvSpPr>
          <p:nvPr>
            <p:ph sz="half" idx="1"/>
          </p:nvPr>
        </p:nvSpPr>
        <p:spPr>
          <a:xfrm>
            <a:off x="1471960" y="2011680"/>
            <a:ext cx="9534887" cy="4206240"/>
          </a:xfrm>
        </p:spPr>
        <p:txBody>
          <a:bodyPr/>
          <a:lstStyle/>
          <a:p>
            <a:r>
              <a:rPr lang="en-US" dirty="0"/>
              <a:t>Which stakeholder groups are included in opportunities to plan, study, and report?</a:t>
            </a:r>
          </a:p>
          <a:p>
            <a:r>
              <a:rPr lang="en-US" dirty="0"/>
              <a:t>How are stakeholder groups engaged in meaningful and reciprocal ways?</a:t>
            </a:r>
          </a:p>
          <a:p>
            <a:r>
              <a:rPr lang="en-US" dirty="0"/>
              <a:t>Which data and reporting are shared with stakeholder groups? When? How does the school/district know that groups can access and make use of reporting?</a:t>
            </a:r>
          </a:p>
        </p:txBody>
      </p:sp>
    </p:spTree>
    <p:extLst>
      <p:ext uri="{BB962C8B-B14F-4D97-AF65-F5344CB8AC3E}">
        <p14:creationId xmlns:p14="http://schemas.microsoft.com/office/powerpoint/2010/main" val="2389820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1917F-9F26-4907-803C-A1C6DE6140EB}"/>
              </a:ext>
            </a:extLst>
          </p:cNvPr>
          <p:cNvSpPr>
            <a:spLocks noGrp="1"/>
          </p:cNvSpPr>
          <p:nvPr>
            <p:ph type="title"/>
          </p:nvPr>
        </p:nvSpPr>
        <p:spPr/>
        <p:txBody>
          <a:bodyPr/>
          <a:lstStyle/>
          <a:p>
            <a:r>
              <a:rPr lang="en-US" dirty="0">
                <a:solidFill>
                  <a:schemeClr val="bg2">
                    <a:lumMod val="75000"/>
                  </a:schemeClr>
                </a:solidFill>
              </a:rPr>
              <a:t>Strategic Planning Elements</a:t>
            </a:r>
          </a:p>
        </p:txBody>
      </p:sp>
      <p:sp>
        <p:nvSpPr>
          <p:cNvPr id="4" name="Content Placeholder 3">
            <a:extLst>
              <a:ext uri="{FF2B5EF4-FFF2-40B4-BE49-F238E27FC236}">
                <a16:creationId xmlns:a16="http://schemas.microsoft.com/office/drawing/2014/main" id="{7704D78F-5963-4B5A-B318-B887E0D67191}"/>
              </a:ext>
            </a:extLst>
          </p:cNvPr>
          <p:cNvSpPr>
            <a:spLocks noGrp="1"/>
          </p:cNvSpPr>
          <p:nvPr>
            <p:ph sz="half" idx="2"/>
          </p:nvPr>
        </p:nvSpPr>
        <p:spPr>
          <a:xfrm>
            <a:off x="1202919" y="2011680"/>
            <a:ext cx="5233740" cy="4206240"/>
          </a:xfrm>
        </p:spPr>
        <p:txBody>
          <a:bodyPr>
            <a:normAutofit/>
          </a:bodyPr>
          <a:lstStyle/>
          <a:p>
            <a:r>
              <a:rPr lang="en-US" sz="2400" b="1" dirty="0"/>
              <a:t>Mission</a:t>
            </a:r>
            <a:r>
              <a:rPr lang="en-US" sz="2400" dirty="0"/>
              <a:t> – The “raison d’etre” of an organization.  Why the organization exists; whom it serves; the needs it addresses.</a:t>
            </a:r>
          </a:p>
          <a:p>
            <a:r>
              <a:rPr lang="en-US" sz="2400" b="1" dirty="0"/>
              <a:t>Vision</a:t>
            </a:r>
            <a:r>
              <a:rPr lang="en-US" sz="2400" dirty="0"/>
              <a:t> – Focus on the future.  Where the organization aspires to be in the future.</a:t>
            </a:r>
          </a:p>
          <a:p>
            <a:r>
              <a:rPr lang="en-US" sz="2400" b="1" dirty="0"/>
              <a:t>Goals</a:t>
            </a:r>
            <a:r>
              <a:rPr lang="en-US" sz="2400" dirty="0"/>
              <a:t> – An object or aim of an action, to attain a specific standard of proficiency within a specified period (Locke and Latham, 2002).</a:t>
            </a:r>
          </a:p>
        </p:txBody>
      </p:sp>
      <p:pic>
        <p:nvPicPr>
          <p:cNvPr id="16" name="Picture 2" descr="Strategic Business Planning - Corporate &amp;amp; Small Company | TAB">
            <a:extLst>
              <a:ext uri="{FF2B5EF4-FFF2-40B4-BE49-F238E27FC236}">
                <a16:creationId xmlns:a16="http://schemas.microsoft.com/office/drawing/2014/main" id="{1D40DF3B-734B-924C-BE78-D80111243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1525" y="2011680"/>
            <a:ext cx="4678747" cy="4699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084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C78BF-2110-4CD6-8436-45FFD9708CE7}"/>
              </a:ext>
            </a:extLst>
          </p:cNvPr>
          <p:cNvSpPr>
            <a:spLocks noGrp="1"/>
          </p:cNvSpPr>
          <p:nvPr>
            <p:ph type="title"/>
          </p:nvPr>
        </p:nvSpPr>
        <p:spPr>
          <a:xfrm>
            <a:off x="1605775" y="284176"/>
            <a:ext cx="9381223" cy="1508760"/>
          </a:xfrm>
        </p:spPr>
        <p:txBody>
          <a:bodyPr/>
          <a:lstStyle/>
          <a:p>
            <a:r>
              <a:rPr lang="en-US" dirty="0">
                <a:solidFill>
                  <a:schemeClr val="bg2">
                    <a:lumMod val="75000"/>
                  </a:schemeClr>
                </a:solidFill>
              </a:rPr>
              <a:t>Strategic Planning and Professional Development</a:t>
            </a:r>
          </a:p>
        </p:txBody>
      </p:sp>
      <p:sp>
        <p:nvSpPr>
          <p:cNvPr id="3" name="Content Placeholder 2">
            <a:extLst>
              <a:ext uri="{FF2B5EF4-FFF2-40B4-BE49-F238E27FC236}">
                <a16:creationId xmlns:a16="http://schemas.microsoft.com/office/drawing/2014/main" id="{037FE220-2A3A-4F6B-8649-6663D822F874}"/>
              </a:ext>
            </a:extLst>
          </p:cNvPr>
          <p:cNvSpPr>
            <a:spLocks noGrp="1"/>
          </p:cNvSpPr>
          <p:nvPr>
            <p:ph sz="half" idx="1"/>
          </p:nvPr>
        </p:nvSpPr>
        <p:spPr>
          <a:xfrm>
            <a:off x="1505414" y="2011680"/>
            <a:ext cx="9501433" cy="4206240"/>
          </a:xfrm>
        </p:spPr>
        <p:txBody>
          <a:bodyPr/>
          <a:lstStyle/>
          <a:p>
            <a:r>
              <a:rPr lang="en-US" dirty="0"/>
              <a:t>How is teacher professional development organized?</a:t>
            </a:r>
          </a:p>
          <a:p>
            <a:r>
              <a:rPr lang="en-US" dirty="0"/>
              <a:t>How are topics and areas of study selected?</a:t>
            </a:r>
          </a:p>
          <a:p>
            <a:r>
              <a:rPr lang="en-US" dirty="0"/>
              <a:t>How do development opportunities scaffold?</a:t>
            </a:r>
          </a:p>
          <a:p>
            <a:r>
              <a:rPr lang="en-US" dirty="0"/>
              <a:t>What supports are available to novice teachers and teachers new to the school/district?</a:t>
            </a:r>
          </a:p>
        </p:txBody>
      </p:sp>
    </p:spTree>
    <p:extLst>
      <p:ext uri="{BB962C8B-B14F-4D97-AF65-F5344CB8AC3E}">
        <p14:creationId xmlns:p14="http://schemas.microsoft.com/office/powerpoint/2010/main" val="3942687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C78BF-2110-4CD6-8436-45FFD9708CE7}"/>
              </a:ext>
            </a:extLst>
          </p:cNvPr>
          <p:cNvSpPr>
            <a:spLocks noGrp="1"/>
          </p:cNvSpPr>
          <p:nvPr>
            <p:ph type="title"/>
          </p:nvPr>
        </p:nvSpPr>
        <p:spPr>
          <a:xfrm>
            <a:off x="1485565" y="284176"/>
            <a:ext cx="9501433" cy="1508760"/>
          </a:xfrm>
        </p:spPr>
        <p:txBody>
          <a:bodyPr/>
          <a:lstStyle/>
          <a:p>
            <a:r>
              <a:rPr lang="en-US" dirty="0">
                <a:solidFill>
                  <a:schemeClr val="bg2">
                    <a:lumMod val="75000"/>
                  </a:schemeClr>
                </a:solidFill>
              </a:rPr>
              <a:t>Strategic Planning and Profiles of a learner/graduate</a:t>
            </a:r>
          </a:p>
        </p:txBody>
      </p:sp>
      <p:sp>
        <p:nvSpPr>
          <p:cNvPr id="3" name="Content Placeholder 2">
            <a:extLst>
              <a:ext uri="{FF2B5EF4-FFF2-40B4-BE49-F238E27FC236}">
                <a16:creationId xmlns:a16="http://schemas.microsoft.com/office/drawing/2014/main" id="{037FE220-2A3A-4F6B-8649-6663D822F874}"/>
              </a:ext>
            </a:extLst>
          </p:cNvPr>
          <p:cNvSpPr>
            <a:spLocks noGrp="1"/>
          </p:cNvSpPr>
          <p:nvPr>
            <p:ph sz="half" idx="1"/>
          </p:nvPr>
        </p:nvSpPr>
        <p:spPr>
          <a:xfrm>
            <a:off x="1505414" y="2011680"/>
            <a:ext cx="9501433" cy="4206240"/>
          </a:xfrm>
        </p:spPr>
        <p:txBody>
          <a:bodyPr/>
          <a:lstStyle/>
          <a:p>
            <a:r>
              <a:rPr lang="en-US" dirty="0"/>
              <a:t>How do schools and districts bridge the gap between high school graduation and what comes next?</a:t>
            </a:r>
          </a:p>
          <a:p>
            <a:r>
              <a:rPr lang="en-US" dirty="0"/>
              <a:t>Progress from a focus of on-time graduation and the correct academic credentials.</a:t>
            </a:r>
          </a:p>
          <a:p>
            <a:r>
              <a:rPr lang="en-US" dirty="0"/>
              <a:t>Which skills and dispositions do districts believe students should embody and exemplify by graduation?</a:t>
            </a:r>
          </a:p>
          <a:p>
            <a:r>
              <a:rPr lang="en-US" dirty="0"/>
              <a:t>Align school operations and pedagogy to a collective vision for student success</a:t>
            </a:r>
          </a:p>
          <a:p>
            <a:r>
              <a:rPr lang="en-US" dirty="0"/>
              <a:t>The community establishes a clear understanding for what it means for students to be college, career, and life ready.</a:t>
            </a:r>
          </a:p>
        </p:txBody>
      </p:sp>
    </p:spTree>
    <p:extLst>
      <p:ext uri="{BB962C8B-B14F-4D97-AF65-F5344CB8AC3E}">
        <p14:creationId xmlns:p14="http://schemas.microsoft.com/office/powerpoint/2010/main" val="3706351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C78BF-2110-4CD6-8436-45FFD9708CE7}"/>
              </a:ext>
            </a:extLst>
          </p:cNvPr>
          <p:cNvSpPr>
            <a:spLocks noGrp="1"/>
          </p:cNvSpPr>
          <p:nvPr>
            <p:ph type="title"/>
          </p:nvPr>
        </p:nvSpPr>
        <p:spPr>
          <a:xfrm>
            <a:off x="1474413" y="284176"/>
            <a:ext cx="9512586" cy="1508760"/>
          </a:xfrm>
        </p:spPr>
        <p:txBody>
          <a:bodyPr/>
          <a:lstStyle/>
          <a:p>
            <a:r>
              <a:rPr lang="en-US" dirty="0">
                <a:solidFill>
                  <a:schemeClr val="bg2">
                    <a:lumMod val="75000"/>
                  </a:schemeClr>
                </a:solidFill>
              </a:rPr>
              <a:t>Profiles of a learner/graduate May address national trends</a:t>
            </a:r>
          </a:p>
        </p:txBody>
      </p:sp>
      <p:sp>
        <p:nvSpPr>
          <p:cNvPr id="3" name="Content Placeholder 2">
            <a:extLst>
              <a:ext uri="{FF2B5EF4-FFF2-40B4-BE49-F238E27FC236}">
                <a16:creationId xmlns:a16="http://schemas.microsoft.com/office/drawing/2014/main" id="{037FE220-2A3A-4F6B-8649-6663D822F874}"/>
              </a:ext>
            </a:extLst>
          </p:cNvPr>
          <p:cNvSpPr>
            <a:spLocks noGrp="1"/>
          </p:cNvSpPr>
          <p:nvPr>
            <p:ph sz="half" idx="1"/>
          </p:nvPr>
        </p:nvSpPr>
        <p:spPr>
          <a:xfrm>
            <a:off x="1494262" y="2011680"/>
            <a:ext cx="9512585" cy="4562144"/>
          </a:xfrm>
        </p:spPr>
        <p:txBody>
          <a:bodyPr>
            <a:normAutofit/>
          </a:bodyPr>
          <a:lstStyle/>
          <a:p>
            <a:pPr marL="0" indent="0">
              <a:buNone/>
            </a:pPr>
            <a:r>
              <a:rPr lang="en-US" dirty="0"/>
              <a:t>Enrollment in college:</a:t>
            </a:r>
          </a:p>
          <a:p>
            <a:pPr lvl="1"/>
            <a:r>
              <a:rPr lang="en-US" dirty="0"/>
              <a:t>Many students are choosing not to enroll in college, even as the job market increasingly advantages those with associate’s or bachelor’s degrees.</a:t>
            </a:r>
          </a:p>
          <a:p>
            <a:pPr marL="0" indent="0">
              <a:buNone/>
            </a:pPr>
            <a:r>
              <a:rPr lang="en-US" dirty="0"/>
              <a:t>Remedial courses:</a:t>
            </a:r>
          </a:p>
          <a:p>
            <a:pPr lvl="1"/>
            <a:r>
              <a:rPr lang="en-US" dirty="0"/>
              <a:t>A large number of students require remedial courses in ELA and/or math.</a:t>
            </a:r>
          </a:p>
          <a:p>
            <a:pPr marL="0" indent="0">
              <a:buNone/>
            </a:pPr>
            <a:r>
              <a:rPr lang="en-US" dirty="0"/>
              <a:t>Graduation rates:</a:t>
            </a:r>
          </a:p>
          <a:p>
            <a:pPr lvl="1"/>
            <a:r>
              <a:rPr lang="en-US" dirty="0"/>
              <a:t>College graduation rates are hovering at around 60%.</a:t>
            </a:r>
          </a:p>
          <a:p>
            <a:pPr lvl="1"/>
            <a:r>
              <a:rPr lang="en-US" dirty="0"/>
              <a:t>There is a disparity in readiness and post-secondary education outcomes for underserved students.</a:t>
            </a:r>
          </a:p>
          <a:p>
            <a:pPr marL="0" indent="0">
              <a:buNone/>
            </a:pPr>
            <a:r>
              <a:rPr lang="en-US" dirty="0"/>
              <a:t>Employment:</a:t>
            </a:r>
          </a:p>
          <a:p>
            <a:pPr lvl="1"/>
            <a:r>
              <a:rPr lang="en-US" dirty="0"/>
              <a:t>Employers report a significant need for high school graduates to receive additional education and training.</a:t>
            </a:r>
          </a:p>
        </p:txBody>
      </p:sp>
    </p:spTree>
    <p:extLst>
      <p:ext uri="{BB962C8B-B14F-4D97-AF65-F5344CB8AC3E}">
        <p14:creationId xmlns:p14="http://schemas.microsoft.com/office/powerpoint/2010/main" val="1638308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C78BF-2110-4CD6-8436-45FFD9708CE7}"/>
              </a:ext>
            </a:extLst>
          </p:cNvPr>
          <p:cNvSpPr>
            <a:spLocks noGrp="1"/>
          </p:cNvSpPr>
          <p:nvPr>
            <p:ph type="title"/>
          </p:nvPr>
        </p:nvSpPr>
        <p:spPr>
          <a:xfrm>
            <a:off x="1975103" y="284176"/>
            <a:ext cx="9011895" cy="1508760"/>
          </a:xfrm>
        </p:spPr>
        <p:txBody>
          <a:bodyPr/>
          <a:lstStyle/>
          <a:p>
            <a:r>
              <a:rPr lang="en-US" dirty="0">
                <a:solidFill>
                  <a:schemeClr val="bg2">
                    <a:lumMod val="75000"/>
                  </a:schemeClr>
                </a:solidFill>
              </a:rPr>
              <a:t>Profiles of a learner/graduate: Everett Public Schools</a:t>
            </a:r>
          </a:p>
        </p:txBody>
      </p:sp>
      <p:pic>
        <p:nvPicPr>
          <p:cNvPr id="9" name="Content Placeholder 8">
            <a:extLst>
              <a:ext uri="{FF2B5EF4-FFF2-40B4-BE49-F238E27FC236}">
                <a16:creationId xmlns:a16="http://schemas.microsoft.com/office/drawing/2014/main" id="{26D50363-51F7-42B6-A8DB-0050BF0CBE52}"/>
              </a:ext>
            </a:extLst>
          </p:cNvPr>
          <p:cNvPicPr>
            <a:picLocks noGrp="1" noChangeAspect="1"/>
          </p:cNvPicPr>
          <p:nvPr>
            <p:ph sz="half" idx="1"/>
          </p:nvPr>
        </p:nvPicPr>
        <p:blipFill>
          <a:blip r:embed="rId3"/>
          <a:stretch>
            <a:fillRect/>
          </a:stretch>
        </p:blipFill>
        <p:spPr bwMode="auto">
          <a:xfrm>
            <a:off x="3726479" y="1828800"/>
            <a:ext cx="4832305" cy="498615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everett-21st-century-skills">
            <a:extLst>
              <a:ext uri="{FF2B5EF4-FFF2-40B4-BE49-F238E27FC236}">
                <a16:creationId xmlns:a16="http://schemas.microsoft.com/office/drawing/2014/main" id="{9B2ED99D-7021-48F9-BC6D-5ED2BA7E6B46}"/>
              </a:ext>
            </a:extLst>
          </p:cNvPr>
          <p:cNvSpPr>
            <a:spLocks noChangeAspect="1" noChangeArrowheads="1"/>
          </p:cNvSpPr>
          <p:nvPr/>
        </p:nvSpPr>
        <p:spPr bwMode="auto">
          <a:xfrm>
            <a:off x="1975104" y="-691896"/>
            <a:ext cx="4273296" cy="42732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everett-21st-century-skills">
            <a:extLst>
              <a:ext uri="{FF2B5EF4-FFF2-40B4-BE49-F238E27FC236}">
                <a16:creationId xmlns:a16="http://schemas.microsoft.com/office/drawing/2014/main" id="{FC64B477-3127-465A-9F14-9D1514846B2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8" descr="everett-21st-century-skills">
            <a:extLst>
              <a:ext uri="{FF2B5EF4-FFF2-40B4-BE49-F238E27FC236}">
                <a16:creationId xmlns:a16="http://schemas.microsoft.com/office/drawing/2014/main" id="{0FF7490F-7CC0-4F0C-AC6A-88B34724DB6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910328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C78BF-2110-4CD6-8436-45FFD9708CE7}"/>
              </a:ext>
            </a:extLst>
          </p:cNvPr>
          <p:cNvSpPr>
            <a:spLocks noGrp="1"/>
          </p:cNvSpPr>
          <p:nvPr>
            <p:ph type="title"/>
          </p:nvPr>
        </p:nvSpPr>
        <p:spPr>
          <a:xfrm>
            <a:off x="1975103" y="284176"/>
            <a:ext cx="9011895" cy="1508760"/>
          </a:xfrm>
        </p:spPr>
        <p:txBody>
          <a:bodyPr/>
          <a:lstStyle/>
          <a:p>
            <a:r>
              <a:rPr lang="en-US" dirty="0">
                <a:solidFill>
                  <a:schemeClr val="bg2">
                    <a:lumMod val="75000"/>
                  </a:schemeClr>
                </a:solidFill>
              </a:rPr>
              <a:t>Profiles of a learner/graduate: Council Bluffs Community SD</a:t>
            </a:r>
          </a:p>
        </p:txBody>
      </p:sp>
      <p:pic>
        <p:nvPicPr>
          <p:cNvPr id="8" name="Content Placeholder 7">
            <a:extLst>
              <a:ext uri="{FF2B5EF4-FFF2-40B4-BE49-F238E27FC236}">
                <a16:creationId xmlns:a16="http://schemas.microsoft.com/office/drawing/2014/main" id="{42465189-9440-4EC8-8D45-EC288E9FD5D1}"/>
              </a:ext>
            </a:extLst>
          </p:cNvPr>
          <p:cNvPicPr>
            <a:picLocks noGrp="1" noChangeAspect="1"/>
          </p:cNvPicPr>
          <p:nvPr>
            <p:ph sz="half" idx="1"/>
          </p:nvPr>
        </p:nvPicPr>
        <p:blipFill>
          <a:blip r:embed="rId3"/>
          <a:stretch>
            <a:fillRect/>
          </a:stretch>
        </p:blipFill>
        <p:spPr bwMode="auto">
          <a:xfrm>
            <a:off x="2653183" y="1895707"/>
            <a:ext cx="6874865" cy="486241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everett-21st-century-skills">
            <a:extLst>
              <a:ext uri="{FF2B5EF4-FFF2-40B4-BE49-F238E27FC236}">
                <a16:creationId xmlns:a16="http://schemas.microsoft.com/office/drawing/2014/main" id="{9B2ED99D-7021-48F9-BC6D-5ED2BA7E6B46}"/>
              </a:ext>
            </a:extLst>
          </p:cNvPr>
          <p:cNvSpPr>
            <a:spLocks noChangeAspect="1" noChangeArrowheads="1"/>
          </p:cNvSpPr>
          <p:nvPr/>
        </p:nvSpPr>
        <p:spPr bwMode="auto">
          <a:xfrm>
            <a:off x="1975104" y="-691896"/>
            <a:ext cx="4273296" cy="42732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everett-21st-century-skills">
            <a:extLst>
              <a:ext uri="{FF2B5EF4-FFF2-40B4-BE49-F238E27FC236}">
                <a16:creationId xmlns:a16="http://schemas.microsoft.com/office/drawing/2014/main" id="{FC64B477-3127-465A-9F14-9D1514846B2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8" descr="everett-21st-century-skills">
            <a:extLst>
              <a:ext uri="{FF2B5EF4-FFF2-40B4-BE49-F238E27FC236}">
                <a16:creationId xmlns:a16="http://schemas.microsoft.com/office/drawing/2014/main" id="{0FF7490F-7CC0-4F0C-AC6A-88B34724DB6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733816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C78BF-2110-4CD6-8436-45FFD9708CE7}"/>
              </a:ext>
            </a:extLst>
          </p:cNvPr>
          <p:cNvSpPr>
            <a:spLocks noGrp="1"/>
          </p:cNvSpPr>
          <p:nvPr>
            <p:ph type="title"/>
          </p:nvPr>
        </p:nvSpPr>
        <p:spPr>
          <a:xfrm>
            <a:off x="1851101" y="284176"/>
            <a:ext cx="9135897" cy="1508760"/>
          </a:xfrm>
        </p:spPr>
        <p:txBody>
          <a:bodyPr/>
          <a:lstStyle/>
          <a:p>
            <a:r>
              <a:rPr lang="en-US" dirty="0">
                <a:solidFill>
                  <a:schemeClr val="bg2">
                    <a:lumMod val="75000"/>
                  </a:schemeClr>
                </a:solidFill>
              </a:rPr>
              <a:t>Profiles of a learner/graduate: Schertz-Cibolo-Universal City ISD</a:t>
            </a:r>
          </a:p>
        </p:txBody>
      </p:sp>
      <p:sp>
        <p:nvSpPr>
          <p:cNvPr id="5" name="AutoShape 4" descr="everett-21st-century-skills">
            <a:extLst>
              <a:ext uri="{FF2B5EF4-FFF2-40B4-BE49-F238E27FC236}">
                <a16:creationId xmlns:a16="http://schemas.microsoft.com/office/drawing/2014/main" id="{9B2ED99D-7021-48F9-BC6D-5ED2BA7E6B46}"/>
              </a:ext>
            </a:extLst>
          </p:cNvPr>
          <p:cNvSpPr>
            <a:spLocks noChangeAspect="1" noChangeArrowheads="1"/>
          </p:cNvSpPr>
          <p:nvPr/>
        </p:nvSpPr>
        <p:spPr bwMode="auto">
          <a:xfrm>
            <a:off x="1975104" y="-691896"/>
            <a:ext cx="4273296" cy="42732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everett-21st-century-skills">
            <a:extLst>
              <a:ext uri="{FF2B5EF4-FFF2-40B4-BE49-F238E27FC236}">
                <a16:creationId xmlns:a16="http://schemas.microsoft.com/office/drawing/2014/main" id="{FC64B477-3127-465A-9F14-9D1514846B2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8" descr="everett-21st-century-skills">
            <a:extLst>
              <a:ext uri="{FF2B5EF4-FFF2-40B4-BE49-F238E27FC236}">
                <a16:creationId xmlns:a16="http://schemas.microsoft.com/office/drawing/2014/main" id="{0FF7490F-7CC0-4F0C-AC6A-88B34724DB6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Content Placeholder 7">
            <a:extLst>
              <a:ext uri="{FF2B5EF4-FFF2-40B4-BE49-F238E27FC236}">
                <a16:creationId xmlns:a16="http://schemas.microsoft.com/office/drawing/2014/main" id="{31269C32-4D62-46AA-91CE-A57278ED548D}"/>
              </a:ext>
            </a:extLst>
          </p:cNvPr>
          <p:cNvPicPr>
            <a:picLocks noGrp="1" noChangeAspect="1"/>
          </p:cNvPicPr>
          <p:nvPr>
            <p:ph sz="half" idx="1"/>
          </p:nvPr>
        </p:nvPicPr>
        <p:blipFill>
          <a:blip r:embed="rId3"/>
          <a:stretch>
            <a:fillRect/>
          </a:stretch>
        </p:blipFill>
        <p:spPr bwMode="auto">
          <a:xfrm>
            <a:off x="2830350" y="1901953"/>
            <a:ext cx="6679409" cy="4862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862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C78BF-2110-4CD6-8436-45FFD9708CE7}"/>
              </a:ext>
            </a:extLst>
          </p:cNvPr>
          <p:cNvSpPr>
            <a:spLocks noGrp="1"/>
          </p:cNvSpPr>
          <p:nvPr>
            <p:ph type="title"/>
          </p:nvPr>
        </p:nvSpPr>
        <p:spPr>
          <a:xfrm>
            <a:off x="0" y="233677"/>
            <a:ext cx="8496893" cy="1508760"/>
          </a:xfrm>
        </p:spPr>
        <p:txBody>
          <a:bodyPr/>
          <a:lstStyle/>
          <a:p>
            <a:r>
              <a:rPr lang="en-US" dirty="0">
                <a:solidFill>
                  <a:schemeClr val="bg2">
                    <a:lumMod val="75000"/>
                  </a:schemeClr>
                </a:solidFill>
              </a:rPr>
              <a:t>Saline Schools</a:t>
            </a:r>
          </a:p>
        </p:txBody>
      </p:sp>
      <p:sp>
        <p:nvSpPr>
          <p:cNvPr id="5" name="AutoShape 4" descr="everett-21st-century-skills">
            <a:extLst>
              <a:ext uri="{FF2B5EF4-FFF2-40B4-BE49-F238E27FC236}">
                <a16:creationId xmlns:a16="http://schemas.microsoft.com/office/drawing/2014/main" id="{9B2ED99D-7021-48F9-BC6D-5ED2BA7E6B46}"/>
              </a:ext>
            </a:extLst>
          </p:cNvPr>
          <p:cNvSpPr>
            <a:spLocks noChangeAspect="1" noChangeArrowheads="1"/>
          </p:cNvSpPr>
          <p:nvPr/>
        </p:nvSpPr>
        <p:spPr bwMode="auto">
          <a:xfrm>
            <a:off x="1975104" y="-691896"/>
            <a:ext cx="4273296" cy="42732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everett-21st-century-skills">
            <a:extLst>
              <a:ext uri="{FF2B5EF4-FFF2-40B4-BE49-F238E27FC236}">
                <a16:creationId xmlns:a16="http://schemas.microsoft.com/office/drawing/2014/main" id="{FC64B477-3127-465A-9F14-9D1514846B2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8" descr="everett-21st-century-skills">
            <a:extLst>
              <a:ext uri="{FF2B5EF4-FFF2-40B4-BE49-F238E27FC236}">
                <a16:creationId xmlns:a16="http://schemas.microsoft.com/office/drawing/2014/main" id="{0FF7490F-7CC0-4F0C-AC6A-88B34724DB6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a:extLst>
              <a:ext uri="{FF2B5EF4-FFF2-40B4-BE49-F238E27FC236}">
                <a16:creationId xmlns:a16="http://schemas.microsoft.com/office/drawing/2014/main" id="{7687E776-D785-4C18-9132-EE0944B4B249}"/>
              </a:ext>
            </a:extLst>
          </p:cNvPr>
          <p:cNvPicPr>
            <a:picLocks noChangeAspect="1"/>
          </p:cNvPicPr>
          <p:nvPr/>
        </p:nvPicPr>
        <p:blipFill>
          <a:blip r:embed="rId3"/>
          <a:stretch>
            <a:fillRect/>
          </a:stretch>
        </p:blipFill>
        <p:spPr>
          <a:xfrm>
            <a:off x="4325137" y="1"/>
            <a:ext cx="7866863" cy="6858000"/>
          </a:xfrm>
          <a:prstGeom prst="rect">
            <a:avLst/>
          </a:prstGeom>
        </p:spPr>
      </p:pic>
    </p:spTree>
    <p:extLst>
      <p:ext uri="{BB962C8B-B14F-4D97-AF65-F5344CB8AC3E}">
        <p14:creationId xmlns:p14="http://schemas.microsoft.com/office/powerpoint/2010/main" val="356687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C78BF-2110-4CD6-8436-45FFD9708CE7}"/>
              </a:ext>
            </a:extLst>
          </p:cNvPr>
          <p:cNvSpPr>
            <a:spLocks noGrp="1"/>
          </p:cNvSpPr>
          <p:nvPr>
            <p:ph type="title"/>
          </p:nvPr>
        </p:nvSpPr>
        <p:spPr>
          <a:xfrm>
            <a:off x="2018371" y="284176"/>
            <a:ext cx="8968628" cy="1508760"/>
          </a:xfrm>
        </p:spPr>
        <p:txBody>
          <a:bodyPr/>
          <a:lstStyle/>
          <a:p>
            <a:r>
              <a:rPr lang="en-US" dirty="0">
                <a:solidFill>
                  <a:schemeClr val="bg2">
                    <a:lumMod val="75000"/>
                  </a:schemeClr>
                </a:solidFill>
              </a:rPr>
              <a:t>Discussion </a:t>
            </a:r>
          </a:p>
        </p:txBody>
      </p:sp>
      <p:sp>
        <p:nvSpPr>
          <p:cNvPr id="3" name="Content Placeholder 2">
            <a:extLst>
              <a:ext uri="{FF2B5EF4-FFF2-40B4-BE49-F238E27FC236}">
                <a16:creationId xmlns:a16="http://schemas.microsoft.com/office/drawing/2014/main" id="{037FE220-2A3A-4F6B-8649-6663D822F874}"/>
              </a:ext>
            </a:extLst>
          </p:cNvPr>
          <p:cNvSpPr>
            <a:spLocks noGrp="1"/>
          </p:cNvSpPr>
          <p:nvPr>
            <p:ph sz="half" idx="1"/>
          </p:nvPr>
        </p:nvSpPr>
        <p:spPr>
          <a:xfrm>
            <a:off x="2638973" y="2112041"/>
            <a:ext cx="4754880" cy="4206240"/>
          </a:xfrm>
        </p:spPr>
        <p:txBody>
          <a:bodyPr/>
          <a:lstStyle/>
          <a:p>
            <a:pPr marL="0" indent="0">
              <a:buNone/>
            </a:pPr>
            <a:endParaRPr lang="en-US" dirty="0"/>
          </a:p>
        </p:txBody>
      </p:sp>
    </p:spTree>
    <p:extLst>
      <p:ext uri="{BB962C8B-B14F-4D97-AF65-F5344CB8AC3E}">
        <p14:creationId xmlns:p14="http://schemas.microsoft.com/office/powerpoint/2010/main" val="808648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1E906-537A-43E5-9199-4E42B93DD6BA}"/>
              </a:ext>
            </a:extLst>
          </p:cNvPr>
          <p:cNvSpPr>
            <a:spLocks noGrp="1"/>
          </p:cNvSpPr>
          <p:nvPr>
            <p:ph type="title"/>
          </p:nvPr>
        </p:nvSpPr>
        <p:spPr/>
        <p:txBody>
          <a:bodyPr/>
          <a:lstStyle/>
          <a:p>
            <a:r>
              <a:rPr lang="en-US" dirty="0">
                <a:solidFill>
                  <a:schemeClr val="bg2">
                    <a:lumMod val="75000"/>
                  </a:schemeClr>
                </a:solidFill>
              </a:rPr>
              <a:t>Theoretical Rationale</a:t>
            </a:r>
          </a:p>
        </p:txBody>
      </p:sp>
      <p:sp>
        <p:nvSpPr>
          <p:cNvPr id="4" name="Content Placeholder 3">
            <a:extLst>
              <a:ext uri="{FF2B5EF4-FFF2-40B4-BE49-F238E27FC236}">
                <a16:creationId xmlns:a16="http://schemas.microsoft.com/office/drawing/2014/main" id="{3F2588C0-B259-4435-867B-FA18B5E784DB}"/>
              </a:ext>
            </a:extLst>
          </p:cNvPr>
          <p:cNvSpPr>
            <a:spLocks noGrp="1"/>
          </p:cNvSpPr>
          <p:nvPr>
            <p:ph sz="half" idx="2"/>
          </p:nvPr>
        </p:nvSpPr>
        <p:spPr>
          <a:xfrm>
            <a:off x="1202918" y="2168129"/>
            <a:ext cx="6787531" cy="4206240"/>
          </a:xfrm>
        </p:spPr>
        <p:txBody>
          <a:bodyPr>
            <a:normAutofit/>
          </a:bodyPr>
          <a:lstStyle/>
          <a:p>
            <a:r>
              <a:rPr lang="en-US" sz="2800" dirty="0"/>
              <a:t>The </a:t>
            </a:r>
            <a:r>
              <a:rPr lang="en-US" sz="2800" b="1" dirty="0"/>
              <a:t>Goal Setting Theory </a:t>
            </a:r>
            <a:r>
              <a:rPr lang="en-US" sz="2800" dirty="0"/>
              <a:t>(Locke and Latham, 1990, 2002).</a:t>
            </a:r>
          </a:p>
          <a:p>
            <a:r>
              <a:rPr lang="en-US" sz="2800" dirty="0"/>
              <a:t>Goals must be specific, challenging, and attainable.</a:t>
            </a:r>
          </a:p>
          <a:p>
            <a:r>
              <a:rPr lang="en-US" sz="2800" dirty="0"/>
              <a:t>A framework for connecting strategic planning in public school districts to goals designed to improve student achievement.</a:t>
            </a:r>
          </a:p>
          <a:p>
            <a:r>
              <a:rPr lang="en-US" sz="2800" dirty="0"/>
              <a:t>SMART Goals are an outgrowth of the Goal Setting Theory.</a:t>
            </a:r>
          </a:p>
          <a:p>
            <a:endParaRPr lang="en-US" dirty="0"/>
          </a:p>
        </p:txBody>
      </p:sp>
      <p:pic>
        <p:nvPicPr>
          <p:cNvPr id="2052" name="Picture 4" descr="Figure1 : Locke&amp;#39;s Goal-Setting theory Source:(Locke &amp;amp; Latham, 2015) The...  | Download Scientific Diagram">
            <a:extLst>
              <a:ext uri="{FF2B5EF4-FFF2-40B4-BE49-F238E27FC236}">
                <a16:creationId xmlns:a16="http://schemas.microsoft.com/office/drawing/2014/main" id="{D30B00D3-ECF8-BB4B-95AC-6E78CF7B1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1897" y="1782050"/>
            <a:ext cx="4070103" cy="382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79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CF12-EDA1-4F7E-83BF-96CB25C625C0}"/>
              </a:ext>
            </a:extLst>
          </p:cNvPr>
          <p:cNvSpPr>
            <a:spLocks noGrp="1"/>
          </p:cNvSpPr>
          <p:nvPr>
            <p:ph type="title"/>
          </p:nvPr>
        </p:nvSpPr>
        <p:spPr/>
        <p:txBody>
          <a:bodyPr/>
          <a:lstStyle/>
          <a:p>
            <a:r>
              <a:rPr lang="en-US" dirty="0">
                <a:solidFill>
                  <a:schemeClr val="bg2">
                    <a:lumMod val="75000"/>
                  </a:schemeClr>
                </a:solidFill>
              </a:rPr>
              <a:t>Research Questions</a:t>
            </a:r>
          </a:p>
        </p:txBody>
      </p:sp>
      <p:sp>
        <p:nvSpPr>
          <p:cNvPr id="3" name="Content Placeholder 2">
            <a:extLst>
              <a:ext uri="{FF2B5EF4-FFF2-40B4-BE49-F238E27FC236}">
                <a16:creationId xmlns:a16="http://schemas.microsoft.com/office/drawing/2014/main" id="{6254A984-33D9-4CCF-BE61-F53F76AE6927}"/>
              </a:ext>
            </a:extLst>
          </p:cNvPr>
          <p:cNvSpPr>
            <a:spLocks noGrp="1"/>
          </p:cNvSpPr>
          <p:nvPr>
            <p:ph sz="half" idx="1"/>
          </p:nvPr>
        </p:nvSpPr>
        <p:spPr>
          <a:xfrm>
            <a:off x="1202919" y="2157845"/>
            <a:ext cx="5992837" cy="4206240"/>
          </a:xfrm>
        </p:spPr>
        <p:txBody>
          <a:bodyPr>
            <a:normAutofit/>
          </a:bodyPr>
          <a:lstStyle/>
          <a:p>
            <a:pPr marL="288925" indent="-288925">
              <a:buNone/>
            </a:pPr>
            <a:r>
              <a:rPr lang="en-US" dirty="0"/>
              <a:t>1.  </a:t>
            </a:r>
            <a:r>
              <a:rPr lang="en-US" sz="2400" dirty="0"/>
              <a:t>According to the framework developed by Locke and Latham (2002), what type of goals are being developed and included in strategic plans in public school districts?</a:t>
            </a:r>
          </a:p>
          <a:p>
            <a:pPr marL="288925" indent="-288925">
              <a:buNone/>
            </a:pPr>
            <a:r>
              <a:rPr lang="en-US" sz="2400" dirty="0"/>
              <a:t>2.  If strategic planning is being used, how are the goals contained in the plans being implemented?</a:t>
            </a:r>
          </a:p>
          <a:p>
            <a:pPr marL="288925" indent="-288925">
              <a:buNone/>
            </a:pPr>
            <a:r>
              <a:rPr lang="en-US" sz="2400" dirty="0"/>
              <a:t>3.  How are strategic plans in rural public school districts being monitored?</a:t>
            </a:r>
          </a:p>
        </p:txBody>
      </p:sp>
      <p:pic>
        <p:nvPicPr>
          <p:cNvPr id="7" name="Content Placeholder 5" descr="A close up of a piece of paper&#10;&#10;Description automatically generated">
            <a:extLst>
              <a:ext uri="{FF2B5EF4-FFF2-40B4-BE49-F238E27FC236}">
                <a16:creationId xmlns:a16="http://schemas.microsoft.com/office/drawing/2014/main" id="{210A2CA9-47B3-4B60-8F13-CA8C62155DA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1153"/>
          <a:stretch/>
        </p:blipFill>
        <p:spPr>
          <a:xfrm>
            <a:off x="8108065" y="1792936"/>
            <a:ext cx="4083935" cy="3773588"/>
          </a:xfrm>
        </p:spPr>
      </p:pic>
    </p:spTree>
    <p:extLst>
      <p:ext uri="{BB962C8B-B14F-4D97-AF65-F5344CB8AC3E}">
        <p14:creationId xmlns:p14="http://schemas.microsoft.com/office/powerpoint/2010/main" val="2787496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9734C-B665-47F7-BB9D-078A913ED02D}"/>
              </a:ext>
            </a:extLst>
          </p:cNvPr>
          <p:cNvSpPr>
            <a:spLocks noGrp="1"/>
          </p:cNvSpPr>
          <p:nvPr>
            <p:ph type="title"/>
          </p:nvPr>
        </p:nvSpPr>
        <p:spPr/>
        <p:txBody>
          <a:bodyPr>
            <a:normAutofit/>
          </a:bodyPr>
          <a:lstStyle/>
          <a:p>
            <a:r>
              <a:rPr lang="en-US" dirty="0">
                <a:solidFill>
                  <a:schemeClr val="bg2">
                    <a:lumMod val="75000"/>
                  </a:schemeClr>
                </a:solidFill>
              </a:rPr>
              <a:t>Potential Significance</a:t>
            </a:r>
          </a:p>
        </p:txBody>
      </p:sp>
      <p:pic>
        <p:nvPicPr>
          <p:cNvPr id="5" name="Content Placeholder 5" descr="A close up of a piece of paper&#10;&#10;Description automatically generated">
            <a:extLst>
              <a:ext uri="{FF2B5EF4-FFF2-40B4-BE49-F238E27FC236}">
                <a16:creationId xmlns:a16="http://schemas.microsoft.com/office/drawing/2014/main" id="{377F5D2B-AD92-4536-8939-E5D5CDE5866E}"/>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11153"/>
          <a:stretch/>
        </p:blipFill>
        <p:spPr>
          <a:xfrm>
            <a:off x="7762306" y="1792936"/>
            <a:ext cx="4429694" cy="4093072"/>
          </a:xfrm>
        </p:spPr>
      </p:pic>
      <p:sp>
        <p:nvSpPr>
          <p:cNvPr id="4" name="Content Placeholder 3">
            <a:extLst>
              <a:ext uri="{FF2B5EF4-FFF2-40B4-BE49-F238E27FC236}">
                <a16:creationId xmlns:a16="http://schemas.microsoft.com/office/drawing/2014/main" id="{0A28144B-A30D-4FD0-83DD-529D8F905D9D}"/>
              </a:ext>
            </a:extLst>
          </p:cNvPr>
          <p:cNvSpPr>
            <a:spLocks noGrp="1"/>
          </p:cNvSpPr>
          <p:nvPr>
            <p:ph sz="half" idx="2"/>
          </p:nvPr>
        </p:nvSpPr>
        <p:spPr>
          <a:xfrm>
            <a:off x="1202919" y="2088682"/>
            <a:ext cx="5154338" cy="4206240"/>
          </a:xfrm>
        </p:spPr>
        <p:txBody>
          <a:bodyPr>
            <a:normAutofit/>
          </a:bodyPr>
          <a:lstStyle/>
          <a:p>
            <a:r>
              <a:rPr lang="en-US" sz="2400" dirty="0"/>
              <a:t>There are few studies about strategic planning in public school districts in the U.S.</a:t>
            </a:r>
          </a:p>
          <a:p>
            <a:r>
              <a:rPr lang="en-US" sz="2400" dirty="0"/>
              <a:t>Key stakeholders (school administrators, school boards in particular) could benefit from an examination of strategic planning.</a:t>
            </a:r>
          </a:p>
          <a:p>
            <a:r>
              <a:rPr lang="en-US" sz="2400" dirty="0"/>
              <a:t>Strategic planning is relevant to the field of education.</a:t>
            </a:r>
          </a:p>
        </p:txBody>
      </p:sp>
    </p:spTree>
    <p:extLst>
      <p:ext uri="{BB962C8B-B14F-4D97-AF65-F5344CB8AC3E}">
        <p14:creationId xmlns:p14="http://schemas.microsoft.com/office/powerpoint/2010/main" val="230515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F476C-2675-49E3-B56E-CF857EF11C5B}"/>
              </a:ext>
            </a:extLst>
          </p:cNvPr>
          <p:cNvSpPr>
            <a:spLocks noGrp="1"/>
          </p:cNvSpPr>
          <p:nvPr>
            <p:ph type="title"/>
          </p:nvPr>
        </p:nvSpPr>
        <p:spPr/>
        <p:txBody>
          <a:bodyPr/>
          <a:lstStyle/>
          <a:p>
            <a:r>
              <a:rPr lang="en-US" dirty="0">
                <a:solidFill>
                  <a:schemeClr val="bg2">
                    <a:lumMod val="75000"/>
                  </a:schemeClr>
                </a:solidFill>
              </a:rPr>
              <a:t>What does the literature say?</a:t>
            </a:r>
          </a:p>
        </p:txBody>
      </p:sp>
      <p:pic>
        <p:nvPicPr>
          <p:cNvPr id="6" name="Content Placeholder 5" descr="A picture containing game, ball&#10;&#10;Description automatically generated">
            <a:extLst>
              <a:ext uri="{FF2B5EF4-FFF2-40B4-BE49-F238E27FC236}">
                <a16:creationId xmlns:a16="http://schemas.microsoft.com/office/drawing/2014/main" id="{F6FE8B79-5698-450F-BD6D-C29A09F3F6E2}"/>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37438" y="1792936"/>
            <a:ext cx="4754562" cy="3617159"/>
          </a:xfrm>
        </p:spPr>
      </p:pic>
      <p:sp>
        <p:nvSpPr>
          <p:cNvPr id="4" name="Content Placeholder 3">
            <a:extLst>
              <a:ext uri="{FF2B5EF4-FFF2-40B4-BE49-F238E27FC236}">
                <a16:creationId xmlns:a16="http://schemas.microsoft.com/office/drawing/2014/main" id="{DCCCED02-7478-41D2-9E91-7556EF70B310}"/>
              </a:ext>
            </a:extLst>
          </p:cNvPr>
          <p:cNvSpPr>
            <a:spLocks noGrp="1"/>
          </p:cNvSpPr>
          <p:nvPr>
            <p:ph sz="half" idx="2"/>
          </p:nvPr>
        </p:nvSpPr>
        <p:spPr>
          <a:xfrm>
            <a:off x="1202919" y="2149307"/>
            <a:ext cx="6234519" cy="5046212"/>
          </a:xfrm>
        </p:spPr>
        <p:txBody>
          <a:bodyPr>
            <a:normAutofit/>
          </a:bodyPr>
          <a:lstStyle/>
          <a:p>
            <a:r>
              <a:rPr lang="en-US" sz="2400" dirty="0"/>
              <a:t>Mission statements provide goal clarification and the development of strategy (Lake and Mrozinki, 2011).</a:t>
            </a:r>
          </a:p>
          <a:p>
            <a:r>
              <a:rPr lang="en-US" sz="2400" dirty="0"/>
              <a:t>Vision and mission statements describe a school’s purpose and priorities (Allen, Kern, Vella-Brodrick and Waters, 2018).</a:t>
            </a:r>
          </a:p>
          <a:p>
            <a:r>
              <a:rPr lang="en-US" sz="2400" dirty="0"/>
              <a:t>School principals report a strong connection between mission statements and classroom practices and institutional identity (Stemler, Bebell, and Sonnabend (2011).</a:t>
            </a:r>
          </a:p>
        </p:txBody>
      </p:sp>
    </p:spTree>
    <p:extLst>
      <p:ext uri="{BB962C8B-B14F-4D97-AF65-F5344CB8AC3E}">
        <p14:creationId xmlns:p14="http://schemas.microsoft.com/office/powerpoint/2010/main" val="364947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7E59E-638D-48CE-B62B-A1A119EBE320}"/>
              </a:ext>
            </a:extLst>
          </p:cNvPr>
          <p:cNvSpPr>
            <a:spLocks noGrp="1"/>
          </p:cNvSpPr>
          <p:nvPr>
            <p:ph type="title"/>
          </p:nvPr>
        </p:nvSpPr>
        <p:spPr/>
        <p:txBody>
          <a:bodyPr/>
          <a:lstStyle/>
          <a:p>
            <a:r>
              <a:rPr lang="en-US" dirty="0">
                <a:solidFill>
                  <a:schemeClr val="bg2">
                    <a:lumMod val="75000"/>
                  </a:schemeClr>
                </a:solidFill>
              </a:rPr>
              <a:t>What does the literature say?</a:t>
            </a:r>
          </a:p>
        </p:txBody>
      </p:sp>
      <p:sp>
        <p:nvSpPr>
          <p:cNvPr id="3" name="Content Placeholder 2">
            <a:extLst>
              <a:ext uri="{FF2B5EF4-FFF2-40B4-BE49-F238E27FC236}">
                <a16:creationId xmlns:a16="http://schemas.microsoft.com/office/drawing/2014/main" id="{59A04CCF-E95C-4443-97EA-62342E22A0E1}"/>
              </a:ext>
            </a:extLst>
          </p:cNvPr>
          <p:cNvSpPr>
            <a:spLocks noGrp="1"/>
          </p:cNvSpPr>
          <p:nvPr>
            <p:ph sz="half" idx="1"/>
          </p:nvPr>
        </p:nvSpPr>
        <p:spPr>
          <a:xfrm>
            <a:off x="1202919" y="2165684"/>
            <a:ext cx="5774383" cy="4206240"/>
          </a:xfrm>
        </p:spPr>
        <p:txBody>
          <a:bodyPr>
            <a:normAutofit/>
          </a:bodyPr>
          <a:lstStyle/>
          <a:p>
            <a:r>
              <a:rPr lang="en-US" sz="2400" dirty="0"/>
              <a:t>Mission statements guide the whole process of strategic planning; vision statements look to the future (Ozdem, 2011).</a:t>
            </a:r>
          </a:p>
          <a:p>
            <a:r>
              <a:rPr lang="en-US" sz="2400" dirty="0"/>
              <a:t>It is essential for strategic plans to include goals that are SMART (Leonard and Huang, 2014).</a:t>
            </a:r>
          </a:p>
          <a:p>
            <a:r>
              <a:rPr lang="en-US" sz="2400" dirty="0"/>
              <a:t>A clear understanding of an organization’s mission statement increases commitment to an organization (Bart, Bontis, Nick, and Taggar, 2001).</a:t>
            </a:r>
          </a:p>
        </p:txBody>
      </p:sp>
      <p:pic>
        <p:nvPicPr>
          <p:cNvPr id="3074" name="Picture 2" descr="What Are The Secrets To Successful Strategic Planning?">
            <a:extLst>
              <a:ext uri="{FF2B5EF4-FFF2-40B4-BE49-F238E27FC236}">
                <a16:creationId xmlns:a16="http://schemas.microsoft.com/office/drawing/2014/main" id="{1A15B753-0FF2-6146-8DC9-8502E8DF2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3879" y="1792936"/>
            <a:ext cx="4398121" cy="3719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090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B2C70-AB23-4BE5-AAC3-2BB7CF52D631}"/>
              </a:ext>
            </a:extLst>
          </p:cNvPr>
          <p:cNvSpPr>
            <a:spLocks noGrp="1"/>
          </p:cNvSpPr>
          <p:nvPr>
            <p:ph type="title"/>
          </p:nvPr>
        </p:nvSpPr>
        <p:spPr/>
        <p:txBody>
          <a:bodyPr/>
          <a:lstStyle/>
          <a:p>
            <a:r>
              <a:rPr lang="en-US" dirty="0">
                <a:solidFill>
                  <a:schemeClr val="bg2">
                    <a:lumMod val="75000"/>
                  </a:schemeClr>
                </a:solidFill>
              </a:rPr>
              <a:t>What does the literature say?</a:t>
            </a:r>
          </a:p>
        </p:txBody>
      </p:sp>
      <p:sp>
        <p:nvSpPr>
          <p:cNvPr id="4" name="Content Placeholder 3">
            <a:extLst>
              <a:ext uri="{FF2B5EF4-FFF2-40B4-BE49-F238E27FC236}">
                <a16:creationId xmlns:a16="http://schemas.microsoft.com/office/drawing/2014/main" id="{17D9C81B-5FB6-43F1-8A96-0716643623F0}"/>
              </a:ext>
            </a:extLst>
          </p:cNvPr>
          <p:cNvSpPr>
            <a:spLocks noGrp="1"/>
          </p:cNvSpPr>
          <p:nvPr>
            <p:ph sz="half" idx="1"/>
          </p:nvPr>
        </p:nvSpPr>
        <p:spPr>
          <a:xfrm>
            <a:off x="1202920" y="2136809"/>
            <a:ext cx="5577022" cy="4206240"/>
          </a:xfrm>
        </p:spPr>
        <p:txBody>
          <a:bodyPr>
            <a:normAutofit/>
          </a:bodyPr>
          <a:lstStyle/>
          <a:p>
            <a:r>
              <a:rPr lang="en-US" sz="2400" dirty="0"/>
              <a:t>Strategic planning positively affect performance (Miller and Cardinal, 1994).</a:t>
            </a:r>
          </a:p>
          <a:p>
            <a:r>
              <a:rPr lang="en-US" sz="2400" dirty="0"/>
              <a:t>Strategic planning has a positive and predictive relationship with performance (Sandala, Pooe, and Dhurup, 2014).</a:t>
            </a:r>
          </a:p>
          <a:p>
            <a:r>
              <a:rPr lang="en-US" sz="2400" dirty="0"/>
              <a:t>Strategic planning increases a firm’s financial performance (Arend, Zhao, Song, and Subin, 2017).</a:t>
            </a:r>
          </a:p>
        </p:txBody>
      </p:sp>
      <p:pic>
        <p:nvPicPr>
          <p:cNvPr id="5" name="Content Placeholder 5" descr="A picture containing game, ball&#10;&#10;Description automatically generated">
            <a:extLst>
              <a:ext uri="{FF2B5EF4-FFF2-40B4-BE49-F238E27FC236}">
                <a16:creationId xmlns:a16="http://schemas.microsoft.com/office/drawing/2014/main" id="{CD79DD7D-EAEA-4EFE-B96C-EB6C42823DD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10400" y="1792936"/>
            <a:ext cx="5181600" cy="3942039"/>
          </a:xfrm>
          <a:prstGeom prst="rect">
            <a:avLst/>
          </a:prstGeom>
        </p:spPr>
      </p:pic>
    </p:spTree>
    <p:extLst>
      <p:ext uri="{BB962C8B-B14F-4D97-AF65-F5344CB8AC3E}">
        <p14:creationId xmlns:p14="http://schemas.microsoft.com/office/powerpoint/2010/main" val="31529579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CBD65F09DEEE4BA9C7A6628A35126A" ma:contentTypeVersion="11" ma:contentTypeDescription="Create a new document." ma:contentTypeScope="" ma:versionID="703298557c73e0838553846035d13c03">
  <xsd:schema xmlns:xsd="http://www.w3.org/2001/XMLSchema" xmlns:xs="http://www.w3.org/2001/XMLSchema" xmlns:p="http://schemas.microsoft.com/office/2006/metadata/properties" xmlns:ns2="1530c24d-3820-4c5e-bcaf-eec68f7e1691" targetNamespace="http://schemas.microsoft.com/office/2006/metadata/properties" ma:root="true" ma:fieldsID="5d2e909b11c2cb190f19272c7b0b65c1" ns2:_="">
    <xsd:import namespace="1530c24d-3820-4c5e-bcaf-eec68f7e169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30c24d-3820-4c5e-bcaf-eec68f7e16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BE2ADB-2D92-420F-B9E4-2F132E6D76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30c24d-3820-4c5e-bcaf-eec68f7e16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0E6D1B-BE7B-4BAC-866C-965D96744A15}">
  <ds:schemaRefs>
    <ds:schemaRef ds:uri="http://schemas.microsoft.com/office/infopath/2007/PartnerControls"/>
    <ds:schemaRef ds:uri="c66e82e9-5cb4-427b-b320-475a7da6b7a4"/>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deea9ee1-f786-4b2a-b45b-54d1d6cce464"/>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A701A09-EB8F-4F9F-A436-098DA206CD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509</TotalTime>
  <Words>2151</Words>
  <Application>Microsoft Office PowerPoint</Application>
  <PresentationFormat>Widescreen</PresentationFormat>
  <Paragraphs>210</Paragraphs>
  <Slides>37</Slides>
  <Notes>28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Arial</vt:lpstr>
      <vt:lpstr>Calibri</vt:lpstr>
      <vt:lpstr>Calibri Light</vt:lpstr>
      <vt:lpstr>Corbel</vt:lpstr>
      <vt:lpstr>Symbol</vt:lpstr>
      <vt:lpstr>Times New Roman</vt:lpstr>
      <vt:lpstr>Wingdings</vt:lpstr>
      <vt:lpstr>Office Theme</vt:lpstr>
      <vt:lpstr>Banded</vt:lpstr>
      <vt:lpstr>PowerPoint Presentation</vt:lpstr>
      <vt:lpstr>Strategic Planning</vt:lpstr>
      <vt:lpstr>Strategic Planning Elements</vt:lpstr>
      <vt:lpstr>Theoretical Rationale</vt:lpstr>
      <vt:lpstr>Research Questions</vt:lpstr>
      <vt:lpstr>Potential Significance</vt:lpstr>
      <vt:lpstr>What does the literature say?</vt:lpstr>
      <vt:lpstr>What does the literature say?</vt:lpstr>
      <vt:lpstr>What does the literature say?</vt:lpstr>
      <vt:lpstr>What does the literature say?</vt:lpstr>
      <vt:lpstr>What does the literature say?</vt:lpstr>
      <vt:lpstr>What does the literature say?</vt:lpstr>
      <vt:lpstr>Research Design</vt:lpstr>
      <vt:lpstr>Research Context</vt:lpstr>
      <vt:lpstr>Results</vt:lpstr>
      <vt:lpstr>Results</vt:lpstr>
      <vt:lpstr>Findings</vt:lpstr>
      <vt:lpstr>Findings</vt:lpstr>
      <vt:lpstr>Findings</vt:lpstr>
      <vt:lpstr>Geneseo Central</vt:lpstr>
      <vt:lpstr>GCSD</vt:lpstr>
      <vt:lpstr>GCSD</vt:lpstr>
      <vt:lpstr>GCSD</vt:lpstr>
      <vt:lpstr>Recommendations for Practice</vt:lpstr>
      <vt:lpstr>PowerPoint Presentation</vt:lpstr>
      <vt:lpstr>Study Citation</vt:lpstr>
      <vt:lpstr>Discussion </vt:lpstr>
      <vt:lpstr>Strategic Planning aligned to District efforts </vt:lpstr>
      <vt:lpstr>Strategic Planning and Stakeholder involvement</vt:lpstr>
      <vt:lpstr>Strategic Planning and Professional Development</vt:lpstr>
      <vt:lpstr>Strategic Planning and Profiles of a learner/graduate</vt:lpstr>
      <vt:lpstr>Profiles of a learner/graduate May address national trends</vt:lpstr>
      <vt:lpstr>Profiles of a learner/graduate: Everett Public Schools</vt:lpstr>
      <vt:lpstr>Profiles of a learner/graduate: Council Bluffs Community SD</vt:lpstr>
      <vt:lpstr>Profiles of a learner/graduate: Schertz-Cibolo-Universal City ISD</vt:lpstr>
      <vt:lpstr>Saline Schools</vt:lpstr>
      <vt:lpstr>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Russell Harris</dc:creator>
  <cp:lastModifiedBy>Wyatt, Sue</cp:lastModifiedBy>
  <cp:revision>31</cp:revision>
  <cp:lastPrinted>2021-08-17T18:59:52Z</cp:lastPrinted>
  <dcterms:created xsi:type="dcterms:W3CDTF">2021-08-17T14:24:45Z</dcterms:created>
  <dcterms:modified xsi:type="dcterms:W3CDTF">2021-11-16T18:50:33Z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0x010100B0CBD65F09DEEE4BA9C7A6628A35126A</vt:lpwstr>
  </property>
</Properties>
</file>