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Bree Serif" panose="020B0604020202020204" charset="0"/>
      <p:regular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30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fa7ea032a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fa7ea032a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fa7ea032ab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fa7ea032a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01b2610e9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01b2610e9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01b2610e93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01b2610e93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01b2610e93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01b2610e9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01b2610e93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01b2610e93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1ed0568f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01ed0568f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144700" y="445025"/>
            <a:ext cx="76875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SFCSD- Strategic Plan</a:t>
            </a:r>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0" algn="l" rtl="0">
              <a:spcBef>
                <a:spcPts val="0"/>
              </a:spcBef>
              <a:spcAft>
                <a:spcPts val="0"/>
              </a:spcAft>
              <a:buNone/>
            </a:pPr>
            <a:r>
              <a:rPr lang="en" b="1"/>
              <a:t>Action Plans Prior to my Arrival in 2019</a:t>
            </a:r>
            <a:endParaRPr b="1"/>
          </a:p>
          <a:p>
            <a:pPr marL="457200" lvl="0" indent="-342900" algn="l" rtl="0">
              <a:spcBef>
                <a:spcPts val="1200"/>
              </a:spcBef>
              <a:spcAft>
                <a:spcPts val="0"/>
              </a:spcAft>
              <a:buSzPts val="1800"/>
              <a:buChar char="●"/>
            </a:pPr>
            <a:r>
              <a:rPr lang="en"/>
              <a:t>Engaged &amp; Empowered Lifelong Learners</a:t>
            </a:r>
            <a:endParaRPr/>
          </a:p>
          <a:p>
            <a:pPr marL="457200" lvl="0" indent="-342900" algn="l" rtl="0">
              <a:spcBef>
                <a:spcPts val="0"/>
              </a:spcBef>
              <a:spcAft>
                <a:spcPts val="0"/>
              </a:spcAft>
              <a:buSzPts val="1800"/>
              <a:buChar char="●"/>
            </a:pPr>
            <a:r>
              <a:rPr lang="en"/>
              <a:t>Data Informed Decision Making</a:t>
            </a:r>
            <a:endParaRPr/>
          </a:p>
          <a:p>
            <a:pPr marL="457200" lvl="0" indent="-342900" algn="l" rtl="0">
              <a:spcBef>
                <a:spcPts val="0"/>
              </a:spcBef>
              <a:spcAft>
                <a:spcPts val="0"/>
              </a:spcAft>
              <a:buSzPts val="1800"/>
              <a:buChar char="●"/>
            </a:pPr>
            <a:r>
              <a:rPr lang="en"/>
              <a:t>School/Community Connections</a:t>
            </a:r>
            <a:endParaRPr/>
          </a:p>
          <a:p>
            <a:pPr marL="0" lvl="0" indent="0" algn="l" rtl="0">
              <a:spcBef>
                <a:spcPts val="1200"/>
              </a:spcBef>
              <a:spcAft>
                <a:spcPts val="0"/>
              </a:spcAft>
              <a:buNone/>
            </a:pPr>
            <a:r>
              <a:rPr lang="en"/>
              <a:t>Reflective of mission, vision/motto and policy 0000 and Student Learning Standards and Instructional Guidelines 4000</a:t>
            </a:r>
            <a:endParaRPr/>
          </a:p>
          <a:p>
            <a:pPr marL="457200" lvl="0" indent="0" algn="l" rtl="0">
              <a:spcBef>
                <a:spcPts val="1200"/>
              </a:spcBef>
              <a:spcAft>
                <a:spcPts val="0"/>
              </a:spcAft>
              <a:buNone/>
            </a:pPr>
            <a:endParaRPr/>
          </a:p>
          <a:p>
            <a:pPr marL="0" lvl="0" indent="0" algn="l" rtl="0">
              <a:spcBef>
                <a:spcPts val="1200"/>
              </a:spcBef>
              <a:spcAft>
                <a:spcPts val="1200"/>
              </a:spcAft>
              <a:buNone/>
            </a:pPr>
            <a:r>
              <a:rPr lang="en"/>
              <a:t>In 2019 we revised these action plans and added the Profile of a Graduate</a:t>
            </a:r>
            <a:endParaRPr/>
          </a:p>
        </p:txBody>
      </p:sp>
      <p:sp>
        <p:nvSpPr>
          <p:cNvPr id="56" name="Google Shape;56;p13"/>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58" name="Google Shape;58;p13"/>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1144700" y="184250"/>
            <a:ext cx="7687500" cy="675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SFCSD- Strategic Plan Development/Revisions</a:t>
            </a:r>
            <a:endParaRPr/>
          </a:p>
        </p:txBody>
      </p:sp>
      <p:sp>
        <p:nvSpPr>
          <p:cNvPr id="64" name="Google Shape;64;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District has the following groups review data, State mandates, and topics relevant to college/career readiness and determine if we need to revise our action plans and/or add/delete action plans</a:t>
            </a:r>
            <a:endParaRPr/>
          </a:p>
          <a:p>
            <a:pPr marL="457200" lvl="0" indent="-342900" algn="l" rtl="0">
              <a:spcBef>
                <a:spcPts val="1200"/>
              </a:spcBef>
              <a:spcAft>
                <a:spcPts val="0"/>
              </a:spcAft>
              <a:buSzPts val="1800"/>
              <a:buChar char="●"/>
            </a:pPr>
            <a:r>
              <a:rPr lang="en"/>
              <a:t>Administrators</a:t>
            </a:r>
            <a:endParaRPr/>
          </a:p>
          <a:p>
            <a:pPr marL="457200" lvl="0" indent="-342900" algn="l" rtl="0">
              <a:spcBef>
                <a:spcPts val="0"/>
              </a:spcBef>
              <a:spcAft>
                <a:spcPts val="0"/>
              </a:spcAft>
              <a:buSzPts val="1800"/>
              <a:buChar char="●"/>
            </a:pPr>
            <a:r>
              <a:rPr lang="en"/>
              <a:t>District Curriculum Council</a:t>
            </a:r>
            <a:endParaRPr/>
          </a:p>
          <a:p>
            <a:pPr marL="914400" lvl="1" indent="-342900" algn="l" rtl="0">
              <a:spcBef>
                <a:spcPts val="0"/>
              </a:spcBef>
              <a:spcAft>
                <a:spcPts val="0"/>
              </a:spcAft>
              <a:buSzPts val="1800"/>
              <a:buChar char="○"/>
            </a:pPr>
            <a:r>
              <a:rPr lang="en" sz="1800"/>
              <a:t>Department Heads/Team Leaders</a:t>
            </a:r>
            <a:endParaRPr sz="1800"/>
          </a:p>
          <a:p>
            <a:pPr marL="457200" lvl="0" indent="-342900" algn="l" rtl="0">
              <a:spcBef>
                <a:spcPts val="0"/>
              </a:spcBef>
              <a:spcAft>
                <a:spcPts val="0"/>
              </a:spcAft>
              <a:buSzPts val="1800"/>
              <a:buChar char="●"/>
            </a:pPr>
            <a:r>
              <a:rPr lang="en"/>
              <a:t>District Steering Committee</a:t>
            </a:r>
            <a:endParaRPr/>
          </a:p>
          <a:p>
            <a:pPr marL="914400" lvl="1" indent="-342900" algn="l" rtl="0">
              <a:spcBef>
                <a:spcPts val="0"/>
              </a:spcBef>
              <a:spcAft>
                <a:spcPts val="0"/>
              </a:spcAft>
              <a:buSzPts val="1800"/>
              <a:buChar char="○"/>
            </a:pPr>
            <a:r>
              <a:rPr lang="en" sz="1800"/>
              <a:t>Adm., faculty, students (9-12), parents, Board members, representatives from community organizations and business partnerships, and higher education</a:t>
            </a:r>
            <a:endParaRPr sz="1800"/>
          </a:p>
          <a:p>
            <a:pPr marL="457200" lvl="0" indent="-342900" algn="l" rtl="0">
              <a:spcBef>
                <a:spcPts val="0"/>
              </a:spcBef>
              <a:spcAft>
                <a:spcPts val="0"/>
              </a:spcAft>
              <a:buSzPts val="1800"/>
              <a:buChar char="●"/>
            </a:pPr>
            <a:r>
              <a:rPr lang="en"/>
              <a:t>Board Adoption</a:t>
            </a:r>
            <a:endParaRPr/>
          </a:p>
        </p:txBody>
      </p:sp>
      <p:sp>
        <p:nvSpPr>
          <p:cNvPr id="65" name="Google Shape;65;p14"/>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4"/>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67" name="Google Shape;67;p14"/>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1144700" y="445025"/>
            <a:ext cx="76875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SFCSD- Strategic Plan Development/Revisions</a:t>
            </a:r>
            <a:endParaRPr/>
          </a:p>
        </p:txBody>
      </p:sp>
      <p:sp>
        <p:nvSpPr>
          <p:cNvPr id="73" name="Google Shape;73;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a:t>Building Improvement Plans</a:t>
            </a:r>
            <a:endParaRPr/>
          </a:p>
          <a:p>
            <a:pPr marL="457200" lvl="0" indent="-342900" algn="l" rtl="0">
              <a:spcBef>
                <a:spcPts val="1200"/>
              </a:spcBef>
              <a:spcAft>
                <a:spcPts val="0"/>
              </a:spcAft>
              <a:buSzPts val="1800"/>
              <a:buChar char="●"/>
            </a:pPr>
            <a:r>
              <a:rPr lang="en"/>
              <a:t>Principals work closely with their building level teams to update their building plans each summer based on past data and to align with the strategic plan </a:t>
            </a:r>
            <a:endParaRPr/>
          </a:p>
          <a:p>
            <a:pPr marL="457200" lvl="0" indent="-342900" algn="l" rtl="0">
              <a:spcBef>
                <a:spcPts val="0"/>
              </a:spcBef>
              <a:spcAft>
                <a:spcPts val="0"/>
              </a:spcAft>
              <a:buSzPts val="1800"/>
              <a:buChar char="●"/>
            </a:pPr>
            <a:r>
              <a:rPr lang="en"/>
              <a:t>These are reviewed regularly throughout the year by adm and building team to make modifications as needed and celebrate areas of growth</a:t>
            </a:r>
            <a:endParaRPr/>
          </a:p>
          <a:p>
            <a:pPr marL="457200" lvl="0" indent="-342900" algn="l" rtl="0">
              <a:spcBef>
                <a:spcPts val="0"/>
              </a:spcBef>
              <a:spcAft>
                <a:spcPts val="0"/>
              </a:spcAft>
              <a:buSzPts val="1800"/>
              <a:buChar char="●"/>
            </a:pPr>
            <a:r>
              <a:rPr lang="en"/>
              <a:t>Adm report to the Board multiple times per year, which part of the reports reflect their building plans, which are reflective of the strategic plan </a:t>
            </a:r>
            <a:endParaRPr/>
          </a:p>
          <a:p>
            <a:pPr marL="0" lvl="0" indent="0" algn="l" rtl="0">
              <a:spcBef>
                <a:spcPts val="1200"/>
              </a:spcBef>
              <a:spcAft>
                <a:spcPts val="1200"/>
              </a:spcAft>
              <a:buNone/>
            </a:pPr>
            <a:endParaRPr/>
          </a:p>
        </p:txBody>
      </p:sp>
      <p:sp>
        <p:nvSpPr>
          <p:cNvPr id="74" name="Google Shape;74;p15"/>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76" name="Google Shape;76;p15"/>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1144700" y="445025"/>
            <a:ext cx="76875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SFCSD- Strategic Plan Development/Revisions</a:t>
            </a:r>
            <a:endParaRPr/>
          </a:p>
        </p:txBody>
      </p:sp>
      <p:sp>
        <p:nvSpPr>
          <p:cNvPr id="82" name="Google Shape;82;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a:t>Profile of a Graduate (2019)</a:t>
            </a:r>
            <a:endParaRPr/>
          </a:p>
          <a:p>
            <a:pPr marL="457200" lvl="0" indent="-342900" algn="l" rtl="0">
              <a:spcBef>
                <a:spcPts val="1200"/>
              </a:spcBef>
              <a:spcAft>
                <a:spcPts val="0"/>
              </a:spcAft>
              <a:buSzPts val="1800"/>
              <a:buChar char="●"/>
            </a:pPr>
            <a:r>
              <a:rPr lang="en"/>
              <a:t>It was important to me, as the superintendent, that we create this profile and be very explicit about the skills and attributes we want our students to be proficient in when graduating from Mynderse Academy</a:t>
            </a:r>
            <a:endParaRPr/>
          </a:p>
          <a:p>
            <a:pPr marL="457200" lvl="0" indent="-342900" algn="l" rtl="0">
              <a:spcBef>
                <a:spcPts val="0"/>
              </a:spcBef>
              <a:spcAft>
                <a:spcPts val="0"/>
              </a:spcAft>
              <a:buSzPts val="1800"/>
              <a:buChar char="●"/>
            </a:pPr>
            <a:r>
              <a:rPr lang="en"/>
              <a:t>The development of these skills and attributes starts in kindergarten</a:t>
            </a:r>
            <a:endParaRPr/>
          </a:p>
          <a:p>
            <a:pPr marL="0" lvl="0" indent="0" algn="l" rtl="0">
              <a:spcBef>
                <a:spcPts val="1200"/>
              </a:spcBef>
              <a:spcAft>
                <a:spcPts val="1200"/>
              </a:spcAft>
              <a:buNone/>
            </a:pPr>
            <a:endParaRPr/>
          </a:p>
        </p:txBody>
      </p:sp>
      <p:sp>
        <p:nvSpPr>
          <p:cNvPr id="83" name="Google Shape;83;p16"/>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6"/>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85" name="Google Shape;85;p16"/>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1144700" y="184250"/>
            <a:ext cx="7687500" cy="569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SFCSD- Strategic Plan Development/Revisions</a:t>
            </a:r>
            <a:endParaRPr/>
          </a:p>
        </p:txBody>
      </p:sp>
      <p:sp>
        <p:nvSpPr>
          <p:cNvPr id="91" name="Google Shape;91;p17"/>
          <p:cNvSpPr txBox="1">
            <a:spLocks noGrp="1"/>
          </p:cNvSpPr>
          <p:nvPr>
            <p:ph type="body" idx="1"/>
          </p:nvPr>
        </p:nvSpPr>
        <p:spPr>
          <a:xfrm>
            <a:off x="311700" y="1152475"/>
            <a:ext cx="8520600" cy="34608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935"/>
              <a:buNone/>
            </a:pPr>
            <a:r>
              <a:rPr lang="en" sz="1829"/>
              <a:t>Profile of a Graduate (2019)</a:t>
            </a:r>
            <a:endParaRPr sz="1829"/>
          </a:p>
          <a:p>
            <a:pPr marL="0" lvl="0" indent="0" algn="l" rtl="0">
              <a:lnSpc>
                <a:spcPct val="105000"/>
              </a:lnSpc>
              <a:spcBef>
                <a:spcPts val="1200"/>
              </a:spcBef>
              <a:spcAft>
                <a:spcPts val="0"/>
              </a:spcAft>
              <a:buClr>
                <a:schemeClr val="dk1"/>
              </a:buClr>
              <a:buSzPts val="935"/>
              <a:buFont typeface="Arial"/>
              <a:buNone/>
            </a:pPr>
            <a:r>
              <a:rPr lang="en" sz="1829"/>
              <a:t>      Identifying Skills and Attributes </a:t>
            </a:r>
            <a:endParaRPr sz="1829"/>
          </a:p>
          <a:p>
            <a:pPr marL="457200" lvl="0" indent="-344805" algn="l" rtl="0">
              <a:lnSpc>
                <a:spcPct val="105000"/>
              </a:lnSpc>
              <a:spcBef>
                <a:spcPts val="1200"/>
              </a:spcBef>
              <a:spcAft>
                <a:spcPts val="0"/>
              </a:spcAft>
              <a:buSzPts val="1830"/>
              <a:buChar char="●"/>
            </a:pPr>
            <a:r>
              <a:rPr lang="en" sz="1829"/>
              <a:t>We did surveys of staff and community to identify the most important skills and attributes </a:t>
            </a:r>
            <a:endParaRPr sz="1829"/>
          </a:p>
          <a:p>
            <a:pPr marL="457200" lvl="0" indent="-344805" algn="l" rtl="0">
              <a:lnSpc>
                <a:spcPct val="105000"/>
              </a:lnSpc>
              <a:spcBef>
                <a:spcPts val="0"/>
              </a:spcBef>
              <a:spcAft>
                <a:spcPts val="0"/>
              </a:spcAft>
              <a:buSzPts val="1830"/>
              <a:buChar char="●"/>
            </a:pPr>
            <a:r>
              <a:rPr lang="en" sz="1829"/>
              <a:t>We brought in employers from the region as well as representatives from higher ed. To be a part of our DSC </a:t>
            </a:r>
            <a:endParaRPr sz="1829"/>
          </a:p>
          <a:p>
            <a:pPr marL="457200" lvl="0" indent="0" algn="l" rtl="0">
              <a:lnSpc>
                <a:spcPct val="105000"/>
              </a:lnSpc>
              <a:spcBef>
                <a:spcPts val="1200"/>
              </a:spcBef>
              <a:spcAft>
                <a:spcPts val="0"/>
              </a:spcAft>
              <a:buSzPts val="935"/>
              <a:buNone/>
            </a:pPr>
            <a:endParaRPr sz="1829"/>
          </a:p>
          <a:p>
            <a:pPr marL="0" lvl="0" indent="0" algn="l" rtl="0">
              <a:lnSpc>
                <a:spcPct val="105000"/>
              </a:lnSpc>
              <a:spcBef>
                <a:spcPts val="1200"/>
              </a:spcBef>
              <a:spcAft>
                <a:spcPts val="0"/>
              </a:spcAft>
              <a:buSzPts val="935"/>
              <a:buNone/>
            </a:pPr>
            <a:r>
              <a:rPr lang="en" sz="1829"/>
              <a:t>This process in developing the profile was very rewarding and educational</a:t>
            </a:r>
            <a:endParaRPr sz="1829"/>
          </a:p>
          <a:p>
            <a:pPr marL="0" lvl="0" indent="0" algn="l" rtl="0">
              <a:lnSpc>
                <a:spcPct val="105000"/>
              </a:lnSpc>
              <a:spcBef>
                <a:spcPts val="1200"/>
              </a:spcBef>
              <a:spcAft>
                <a:spcPts val="0"/>
              </a:spcAft>
              <a:buSzPts val="935"/>
              <a:buNone/>
            </a:pPr>
            <a:r>
              <a:rPr lang="en" sz="1829"/>
              <a:t>Rollout plan…. March 2020</a:t>
            </a:r>
            <a:endParaRPr sz="1829"/>
          </a:p>
          <a:p>
            <a:pPr marL="0" lvl="0" indent="0" algn="l" rtl="0">
              <a:lnSpc>
                <a:spcPct val="105000"/>
              </a:lnSpc>
              <a:spcBef>
                <a:spcPts val="1200"/>
              </a:spcBef>
              <a:spcAft>
                <a:spcPts val="1200"/>
              </a:spcAft>
              <a:buSzPts val="935"/>
              <a:buNone/>
            </a:pPr>
            <a:endParaRPr sz="1530"/>
          </a:p>
        </p:txBody>
      </p:sp>
      <p:sp>
        <p:nvSpPr>
          <p:cNvPr id="92" name="Google Shape;92;p17"/>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7"/>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94" name="Google Shape;94;p17"/>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1144700" y="445025"/>
            <a:ext cx="76875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SFCSD- Strategic Plan Development/Revisions</a:t>
            </a:r>
            <a:endParaRPr/>
          </a:p>
        </p:txBody>
      </p:sp>
      <p:sp>
        <p:nvSpPr>
          <p:cNvPr id="100" name="Google Shape;100;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Clr>
                <a:schemeClr val="dk1"/>
              </a:buClr>
              <a:buSzPts val="935"/>
              <a:buFont typeface="Arial"/>
              <a:buNone/>
            </a:pPr>
            <a:r>
              <a:rPr lang="en" sz="1829"/>
              <a:t>Revisions for 2022-2024 </a:t>
            </a:r>
            <a:endParaRPr sz="1829"/>
          </a:p>
          <a:p>
            <a:pPr marL="457200" lvl="0" indent="-344805" algn="l" rtl="0">
              <a:lnSpc>
                <a:spcPct val="95000"/>
              </a:lnSpc>
              <a:spcBef>
                <a:spcPts val="1200"/>
              </a:spcBef>
              <a:spcAft>
                <a:spcPts val="0"/>
              </a:spcAft>
              <a:buSzPts val="1830"/>
              <a:buChar char="●"/>
            </a:pPr>
            <a:r>
              <a:rPr lang="en" sz="1829"/>
              <a:t>Only two year commitments as things are ever changing</a:t>
            </a:r>
            <a:endParaRPr sz="1829"/>
          </a:p>
          <a:p>
            <a:pPr marL="457200" lvl="0" indent="-344805" algn="l" rtl="0">
              <a:lnSpc>
                <a:spcPct val="95000"/>
              </a:lnSpc>
              <a:spcBef>
                <a:spcPts val="0"/>
              </a:spcBef>
              <a:spcAft>
                <a:spcPts val="0"/>
              </a:spcAft>
              <a:buSzPts val="1830"/>
              <a:buChar char="●"/>
            </a:pPr>
            <a:r>
              <a:rPr lang="en" sz="1829"/>
              <a:t>Need to add action plans related to Diversity, Equity and Inclusivity (DEI)</a:t>
            </a:r>
            <a:endParaRPr sz="1829"/>
          </a:p>
          <a:p>
            <a:pPr marL="457200" lvl="0" indent="-344805" algn="l" rtl="0">
              <a:lnSpc>
                <a:spcPct val="95000"/>
              </a:lnSpc>
              <a:spcBef>
                <a:spcPts val="0"/>
              </a:spcBef>
              <a:spcAft>
                <a:spcPts val="0"/>
              </a:spcAft>
              <a:buSzPts val="1830"/>
              <a:buChar char="●"/>
            </a:pPr>
            <a:r>
              <a:rPr lang="en" sz="1829"/>
              <a:t>Looking to fully implement the profile of a graduate and build a framework so we are sure that these skills and attributes are being taught explicitly and we are measuring student growth and making sure there are no gaps from classroom to classroom and from grade level to level</a:t>
            </a:r>
            <a:endParaRPr sz="1829"/>
          </a:p>
          <a:p>
            <a:pPr marL="0" lvl="0" indent="0" algn="l" rtl="0">
              <a:lnSpc>
                <a:spcPct val="95000"/>
              </a:lnSpc>
              <a:spcBef>
                <a:spcPts val="1200"/>
              </a:spcBef>
              <a:spcAft>
                <a:spcPts val="0"/>
              </a:spcAft>
              <a:buSzPts val="935"/>
              <a:buNone/>
            </a:pPr>
            <a:endParaRPr sz="1829"/>
          </a:p>
          <a:p>
            <a:pPr marL="0" lvl="0" indent="0" algn="l" rtl="0">
              <a:lnSpc>
                <a:spcPct val="95000"/>
              </a:lnSpc>
              <a:spcBef>
                <a:spcPts val="1200"/>
              </a:spcBef>
              <a:spcAft>
                <a:spcPts val="0"/>
              </a:spcAft>
              <a:buSzPts val="935"/>
              <a:buNone/>
            </a:pPr>
            <a:r>
              <a:rPr lang="en" sz="1829"/>
              <a:t>If there is one thing that this pandemic has taught us is that skills and attributes are critical to success and our well-being </a:t>
            </a:r>
            <a:endParaRPr sz="1829"/>
          </a:p>
          <a:p>
            <a:pPr marL="0" lvl="0" indent="0" algn="l" rtl="0">
              <a:lnSpc>
                <a:spcPct val="95000"/>
              </a:lnSpc>
              <a:spcBef>
                <a:spcPts val="1200"/>
              </a:spcBef>
              <a:spcAft>
                <a:spcPts val="1200"/>
              </a:spcAft>
              <a:buSzPts val="935"/>
              <a:buNone/>
            </a:pPr>
            <a:endParaRPr sz="1530"/>
          </a:p>
        </p:txBody>
      </p:sp>
      <p:sp>
        <p:nvSpPr>
          <p:cNvPr id="101" name="Google Shape;101;p18"/>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8"/>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103" name="Google Shape;103;p18"/>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body" idx="1"/>
          </p:nvPr>
        </p:nvSpPr>
        <p:spPr>
          <a:xfrm>
            <a:off x="219575" y="1107363"/>
            <a:ext cx="85206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1200"/>
              </a:spcAft>
              <a:buSzPts val="935"/>
              <a:buNone/>
            </a:pPr>
            <a:r>
              <a:rPr lang="en" sz="3030"/>
              <a:t>At this time, I would like to introduce Mr. Jamie Farr- Superintendent of Canandaigua City School District</a:t>
            </a:r>
            <a:endParaRPr sz="3030"/>
          </a:p>
        </p:txBody>
      </p:sp>
      <p:sp>
        <p:nvSpPr>
          <p:cNvPr id="109" name="Google Shape;109;p19"/>
          <p:cNvSpPr/>
          <p:nvPr/>
        </p:nvSpPr>
        <p:spPr>
          <a:xfrm>
            <a:off x="0" y="4617000"/>
            <a:ext cx="9144000" cy="526500"/>
          </a:xfrm>
          <a:prstGeom prst="rect">
            <a:avLst/>
          </a:prstGeom>
          <a:solidFill>
            <a:srgbClr val="021B6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9"/>
          <p:cNvSpPr txBox="1"/>
          <p:nvPr/>
        </p:nvSpPr>
        <p:spPr>
          <a:xfrm>
            <a:off x="76200" y="4613400"/>
            <a:ext cx="90315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KIND	</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a:t>
            </a:r>
            <a:r>
              <a:rPr lang="en" b="1">
                <a:solidFill>
                  <a:schemeClr val="lt2"/>
                </a:solidFill>
                <a:latin typeface="Bree Serif"/>
                <a:ea typeface="Bree Serif"/>
                <a:cs typeface="Bree Serif"/>
                <a:sym typeface="Bree Serif"/>
              </a:rPr>
              <a:t> </a:t>
            </a:r>
            <a:r>
              <a:rPr lang="en" sz="2500" b="1">
                <a:solidFill>
                  <a:schemeClr val="lt2"/>
                </a:solidFill>
                <a:latin typeface="Bree Serif"/>
                <a:ea typeface="Bree Serif"/>
                <a:cs typeface="Bree Serif"/>
                <a:sym typeface="Bree Serif"/>
              </a:rPr>
              <a:t>COMMITTED</a:t>
            </a:r>
            <a:r>
              <a:rPr lang="en" b="1">
                <a:solidFill>
                  <a:schemeClr val="lt2"/>
                </a:solidFill>
                <a:latin typeface="Bree Serif"/>
                <a:ea typeface="Bree Serif"/>
                <a:cs typeface="Bree Serif"/>
                <a:sym typeface="Bree Serif"/>
              </a:rPr>
              <a:t>				</a:t>
            </a:r>
            <a:r>
              <a:rPr lang="en" b="1">
                <a:solidFill>
                  <a:srgbClr val="CCCCCC"/>
                </a:solidFill>
                <a:latin typeface="Bree Serif"/>
                <a:ea typeface="Bree Serif"/>
                <a:cs typeface="Bree Serif"/>
                <a:sym typeface="Bree Serif"/>
              </a:rPr>
              <a:t>WE  ARE </a:t>
            </a:r>
            <a:r>
              <a:rPr lang="en" sz="2500" b="1">
                <a:solidFill>
                  <a:schemeClr val="lt2"/>
                </a:solidFill>
                <a:latin typeface="Bree Serif"/>
                <a:ea typeface="Bree Serif"/>
                <a:cs typeface="Bree Serif"/>
                <a:sym typeface="Bree Serif"/>
              </a:rPr>
              <a:t>ONE</a:t>
            </a:r>
            <a:endParaRPr sz="2500" b="1">
              <a:solidFill>
                <a:schemeClr val="lt2"/>
              </a:solidFill>
              <a:latin typeface="Bree Serif"/>
              <a:ea typeface="Bree Serif"/>
              <a:cs typeface="Bree Serif"/>
              <a:sym typeface="Bree Serif"/>
            </a:endParaRPr>
          </a:p>
        </p:txBody>
      </p:sp>
      <p:pic>
        <p:nvPicPr>
          <p:cNvPr id="111" name="Google Shape;111;p19"/>
          <p:cNvPicPr preferRelativeResize="0"/>
          <p:nvPr/>
        </p:nvPicPr>
        <p:blipFill rotWithShape="1">
          <a:blip r:embed="rId3">
            <a:alphaModFix/>
          </a:blip>
          <a:srcRect r="999"/>
          <a:stretch/>
        </p:blipFill>
        <p:spPr>
          <a:xfrm>
            <a:off x="0" y="0"/>
            <a:ext cx="1144706" cy="11524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CBD65F09DEEE4BA9C7A6628A35126A" ma:contentTypeVersion="11" ma:contentTypeDescription="Create a new document." ma:contentTypeScope="" ma:versionID="703298557c73e0838553846035d13c03">
  <xsd:schema xmlns:xsd="http://www.w3.org/2001/XMLSchema" xmlns:xs="http://www.w3.org/2001/XMLSchema" xmlns:p="http://schemas.microsoft.com/office/2006/metadata/properties" xmlns:ns2="1530c24d-3820-4c5e-bcaf-eec68f7e1691" targetNamespace="http://schemas.microsoft.com/office/2006/metadata/properties" ma:root="true" ma:fieldsID="5d2e909b11c2cb190f19272c7b0b65c1" ns2:_="">
    <xsd:import namespace="1530c24d-3820-4c5e-bcaf-eec68f7e1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30c24d-3820-4c5e-bcaf-eec68f7e16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AF09C9-84A7-4D4E-B0C8-7298129B3D69}"/>
</file>

<file path=customXml/itemProps2.xml><?xml version="1.0" encoding="utf-8"?>
<ds:datastoreItem xmlns:ds="http://schemas.openxmlformats.org/officeDocument/2006/customXml" ds:itemID="{90E45760-5E93-457E-8393-8BCBE07F7B77}"/>
</file>

<file path=customXml/itemProps3.xml><?xml version="1.0" encoding="utf-8"?>
<ds:datastoreItem xmlns:ds="http://schemas.openxmlformats.org/officeDocument/2006/customXml" ds:itemID="{D2634330-5C91-4B70-9FFC-750C1CD99CC5}"/>
</file>

<file path=docProps/app.xml><?xml version="1.0" encoding="utf-8"?>
<Properties xmlns="http://schemas.openxmlformats.org/officeDocument/2006/extended-properties" xmlns:vt="http://schemas.openxmlformats.org/officeDocument/2006/docPropsVTypes">
  <TotalTime>0</TotalTime>
  <Words>596</Words>
  <Application>Microsoft Office PowerPoint</Application>
  <PresentationFormat>On-screen Show (16:9)</PresentationFormat>
  <Paragraphs>48</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Bree Serif</vt:lpstr>
      <vt:lpstr>Arial</vt:lpstr>
      <vt:lpstr>Simple Light</vt:lpstr>
      <vt:lpstr>SFCSD- Strategic Plan</vt:lpstr>
      <vt:lpstr>SFCSD- Strategic Plan Development/Revisions</vt:lpstr>
      <vt:lpstr>SFCSD- Strategic Plan Development/Revisions</vt:lpstr>
      <vt:lpstr>SFCSD- Strategic Plan Development/Revisions</vt:lpstr>
      <vt:lpstr>SFCSD- Strategic Plan Development/Revisions</vt:lpstr>
      <vt:lpstr>SFCSD- Strategic Plan Development/Revisions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SFCSD- Strategic Plan</dc:title>
  <dc:creator>Jeramy Clingerman</dc:creator>
  <cp:lastModifiedBy>Wyatt, Sue</cp:lastModifiedBy>
  <cp:revision>1</cp:revision>
  <dcterms:modified xsi:type="dcterms:W3CDTF">2021-11-17T14:02:53Z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0x010100B0CBD65F09DEEE4BA9C7A6628A35126A</vt:lpwstr>
  </property>
</Properties>
</file>